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3"/>
  </p:notesMasterIdLst>
  <p:sldIdLst>
    <p:sldId id="256" r:id="rId2"/>
    <p:sldId id="258" r:id="rId3"/>
    <p:sldId id="292" r:id="rId4"/>
    <p:sldId id="335" r:id="rId5"/>
    <p:sldId id="336" r:id="rId6"/>
    <p:sldId id="337" r:id="rId7"/>
    <p:sldId id="294" r:id="rId8"/>
    <p:sldId id="296"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1" r:id="rId27"/>
    <p:sldId id="320"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282" r:id="rId42"/>
  </p:sldIdLst>
  <p:sldSz cx="9144000" cy="5143500" type="screen16x9"/>
  <p:notesSz cx="6858000" cy="9144000"/>
  <p:embeddedFontLst>
    <p:embeddedFont>
      <p:font typeface="Fira Sans Extra Condensed Medium" panose="020B0603050000020004" pitchFamily="34" charset="0"/>
      <p:regular r:id="rId44"/>
      <p:bold r:id="rId45"/>
      <p:italic r:id="rId46"/>
      <p:boldItalic r:id="rId47"/>
    </p:embeddedFont>
    <p:embeddedFont>
      <p:font typeface="Fira Sans Extra Condensed SemiBold" panose="020B0603050000020004"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53"/>
    <p:restoredTop sz="92750"/>
  </p:normalViewPr>
  <p:slideViewPr>
    <p:cSldViewPr snapToGrid="0">
      <p:cViewPr>
        <p:scale>
          <a:sx n="302" d="100"/>
          <a:sy n="302" d="100"/>
        </p:scale>
        <p:origin x="-39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68C75E3-4909-BCA1-89C2-3354E97D276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882134A-874D-79C1-4BEC-6362C02933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1D7BCB9-1427-ADCC-FD81-6FB1EE9A2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62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FBB5938-5A8B-B875-A7B5-8F98EE8368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4CAF8D9-9952-1C29-BB18-106C1D6FA1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778F87C-9D0E-7C9B-D4C8-1EA12A00C5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686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B439E29-FDFE-AE42-3C48-5B1B807CEC5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87FF351-FDC1-A952-1E1B-812F7B411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6708DB0-D1DE-C9AE-6F36-A2A83AEF7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396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6783DE44-7B38-5539-B3D0-04AE9F878A8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3014BA8-D1DA-AE0A-14EB-D46F322253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010517AC-647D-579B-1FDF-61421839F5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699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DC3C00A-7BD8-E352-2FC4-66349A70A4D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61BE5D5-E88B-E191-4446-6887B0E5C2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2C432FB-DD51-B585-45C2-44CCEFF6E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231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67243F6-E598-1817-EA35-5428C5C4DE7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6775A7B-4F5E-AC96-C69E-138E9F7302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C1E0A63-4694-CCD8-E43D-C06D72B045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889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DA96A3F-F2CE-530A-7002-9F43CA53C74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D721FC9-2ADF-C2CD-541A-A7A90A366D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803B944-CC34-631F-7552-313EE2951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921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9305401-1A24-0C4A-62EB-C2571F08096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E047DD9-14AA-825C-D0DB-480361703E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1C13BB7-0975-EAF1-DA7F-04BB3FD43B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57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1B532FC-4F69-B2F5-999E-33738D34C99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FFC8A1C-9634-E4C6-DD98-D20BD4D7C4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9FBB943-3204-9AED-5890-0054ECB16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015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FBF7730-1B67-17B0-AD11-DD2C98CA433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A2BA9BD-9501-33D1-647A-9528228C2D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CDE1ED7-3EE6-8D29-1B9D-6FE619BDDC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63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09eb2c6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0B16C19-6459-D688-FA5A-0E93719C9D8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ABF839E-AE29-EDFC-457D-3E4DA3750F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0613135-FA71-4300-F69D-AC5420C13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213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3756833-C302-0814-47BD-43A44E67ACC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C639CF-C33B-901C-6C5E-B0EDA6E803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9249156-165B-17AB-BCBC-9922FF3E1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33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C4644BE-F217-FC86-3940-29BE8F983CF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3B3142-C350-5A3A-5B91-84CBF8ECE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9147D33-8A6C-F85C-2F3F-07B4188154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730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17F53D2-C95F-44A9-936E-B4F2AC523C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DD288E-EA23-FD44-8151-DBD30FD4A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5DDB6BE-560C-D75F-C5DD-AB1F64CF1B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578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A21AD0E-8177-9A47-FAEB-D1F39F2BAE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EF2BB61-E797-C725-573C-AC546EE0E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9D9BDD5-84F8-BC6C-C4FD-DFC7BBC6F4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369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4366D48-030C-0152-E143-590CAB668BA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1DC925-BFBB-2B1A-A9F3-ADC3F74AF3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E549372-2CD9-1749-60A0-8144628116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851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E661048-357A-B4C1-56FD-8A9D71D969F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58EAF3A-1AB6-F8B7-BA5A-5757655C5A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4FE4BFF-5E41-BF3C-BF8F-8476BB8A1C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499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82DE1BB-B662-94E6-512F-B180D5F46FD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49D818-3BC0-AB44-FD87-C93DE7E88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56778A5-116E-A206-A9B0-0D112C9241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362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34E9A2A-3BAE-BC8E-0D2D-A3122AA6CDB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E4BF7C-D740-A18A-BB15-858B4208F4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34CF5D7-61DA-815D-6208-873ED265A3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280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B7BEBF9-B87A-3116-345E-00E65E2BB51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36D5025-5E0E-669B-CE19-07E86D9642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D688EF1-85A2-CECC-A365-534BD73B57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444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410948E-F841-5EBD-9C95-033AA68D810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76E11DA-0DC8-5270-E850-3D4AADD8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211270-73B5-5EF2-9884-74F3781FF8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680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2198C12-71F1-1AAC-ABBA-5DE2DDA9098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455D59-C5CB-BC0F-D525-CCF2577B2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3748A7D-1A3D-E384-9629-38A78D6BE5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937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A6C2216-970D-2CEC-8CC4-D84F481BBDB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E5050E4-C3BD-7BF7-7C22-32C3894905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37D50D7-FCB9-F348-4F2D-E8090F2F05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087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7FBC3FC-7718-B58A-E897-1CCEB92351E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F2FD45-3EAA-0670-7287-5AEF6E8E4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151F42E-E288-54D7-12F2-6401BD3102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551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18F3B7F-174B-30F7-C400-F043EF785B0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0E39C5A-FB23-DD62-E85D-F49AED146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51BBDAD-7586-DDA3-FEEA-CE3EE3F30D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97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F90E02D-1D2E-6FA2-C9A4-4213D9D985A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EA0B4DD-42E0-F4F1-8729-79A5D70B67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15BFAEE-B5EA-6C0B-98D6-737E7480B7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852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D8F8932-9F27-F8BE-65CF-B9F604AC3D0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F7C8950-874E-41BE-AB72-914B844407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498300D-3E4F-6CF6-37F1-59590745D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408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63D20E4-7E1A-D8DC-9F76-45EBF3CEB5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E1D5164-8018-AD4B-9A50-77ADAF7C5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712370FA-168B-0AA9-9B6B-7824657989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362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3981E49-AA34-CF27-1369-4F941EB5C44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6DD3B61-ACE2-CF37-91DB-3590D99F35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69DA93D-8FA9-0713-D2ED-1C09D9E7E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788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1059820-65A3-E13A-3707-58EF5794E6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DA8EA96-74CF-B6E2-9387-2F24D1BAA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6090BD6-2C1F-C332-D568-54AD13C8F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072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60D6DF9-E07F-9EFF-1B4A-33B2C2E95D0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6531440A-1191-AF27-789A-F37F4C840E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1202730-E589-ADD8-C0AC-EFC6615082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77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56D22FD-B746-8430-7B45-799D304F6AD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FA5C077-29AB-1A54-DB9D-C5F1B8B781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A11E43E-6D5B-ED70-CAF8-56515EA0AC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635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375D392-104D-3DF0-66B6-86C47A85AF7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F73FD33-A4F2-9FC1-0D6B-A0892F4C03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D78ACC67-4717-DDD3-6655-35B480F334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696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99521e9a8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99521e9a8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7A9AAF2-6D45-589A-1D05-9EEB4F5532B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8ED8F9B-294D-FA90-C426-9F1941C88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2E15459-D392-6C35-7AB2-3CA0193B5A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595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6A94C9C-7B28-DC72-9B3C-65130D47DC3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3234900-E4F4-9B8E-BC8B-278ADA303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CE02C84-423F-0B35-F8D1-ADF84C20BA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60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F944363-F237-27D4-6DF7-8FC6AECCDD81}"/>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686D852-FB80-8625-D70A-875C6C426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8DA17FF-534E-D0F6-2734-DE28EACD31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551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F27E452-2427-77D9-1AFC-2EB9B3B02BF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D8A3343-F11F-9734-69D0-38E77F38E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2E515F4-5448-4246-75BF-EF91F7BDF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055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2AF8945-5A01-C6C5-24EC-7227A716209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30282CD-6E3D-03E3-19D3-A80B21FBE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82D6991-30FB-FFD6-9D0E-F2696C0447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910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31254" y="1040100"/>
            <a:ext cx="3317400" cy="2431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latin typeface="Fira Sans Extra Condensed SemiBold"/>
                <a:ea typeface="Fira Sans Extra Condensed SemiBold"/>
                <a:cs typeface="Fira Sans Extra Condensed SemiBold"/>
                <a:sym typeface="Fira Sans Extra Condensed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31257" y="3535500"/>
            <a:ext cx="3907800" cy="41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1250" y="1152475"/>
            <a:ext cx="83214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algn="ctr" rtl="0">
              <a:spcBef>
                <a:spcPts val="0"/>
              </a:spcBef>
              <a:spcAft>
                <a:spcPts val="0"/>
              </a:spcAft>
              <a:buClr>
                <a:schemeClr val="accent4"/>
              </a:buClr>
              <a:buSzPts val="2800"/>
              <a:buNone/>
              <a:defRPr>
                <a:solidFill>
                  <a:schemeClr val="accent4"/>
                </a:solidFill>
              </a:defRPr>
            </a:lvl2pPr>
            <a:lvl3pPr lvl="2" algn="ctr" rtl="0">
              <a:spcBef>
                <a:spcPts val="0"/>
              </a:spcBef>
              <a:spcAft>
                <a:spcPts val="0"/>
              </a:spcAft>
              <a:buClr>
                <a:schemeClr val="accent4"/>
              </a:buClr>
              <a:buSzPts val="2800"/>
              <a:buNone/>
              <a:defRPr>
                <a:solidFill>
                  <a:schemeClr val="accent4"/>
                </a:solidFill>
              </a:defRPr>
            </a:lvl3pPr>
            <a:lvl4pPr lvl="3" algn="ctr" rtl="0">
              <a:spcBef>
                <a:spcPts val="0"/>
              </a:spcBef>
              <a:spcAft>
                <a:spcPts val="0"/>
              </a:spcAft>
              <a:buClr>
                <a:schemeClr val="accent4"/>
              </a:buClr>
              <a:buSzPts val="2800"/>
              <a:buNone/>
              <a:defRPr>
                <a:solidFill>
                  <a:schemeClr val="accent4"/>
                </a:solidFill>
              </a:defRPr>
            </a:lvl4pPr>
            <a:lvl5pPr lvl="4" algn="ctr" rtl="0">
              <a:spcBef>
                <a:spcPts val="0"/>
              </a:spcBef>
              <a:spcAft>
                <a:spcPts val="0"/>
              </a:spcAft>
              <a:buClr>
                <a:schemeClr val="accent4"/>
              </a:buClr>
              <a:buSzPts val="2800"/>
              <a:buNone/>
              <a:defRPr>
                <a:solidFill>
                  <a:schemeClr val="accent4"/>
                </a:solidFill>
              </a:defRPr>
            </a:lvl5pPr>
            <a:lvl6pPr lvl="5" algn="ctr" rtl="0">
              <a:spcBef>
                <a:spcPts val="0"/>
              </a:spcBef>
              <a:spcAft>
                <a:spcPts val="0"/>
              </a:spcAft>
              <a:buClr>
                <a:schemeClr val="accent4"/>
              </a:buClr>
              <a:buSzPts val="2800"/>
              <a:buNone/>
              <a:defRPr>
                <a:solidFill>
                  <a:schemeClr val="accent4"/>
                </a:solidFill>
              </a:defRPr>
            </a:lvl6pPr>
            <a:lvl7pPr lvl="6" algn="ctr" rtl="0">
              <a:spcBef>
                <a:spcPts val="0"/>
              </a:spcBef>
              <a:spcAft>
                <a:spcPts val="0"/>
              </a:spcAft>
              <a:buClr>
                <a:schemeClr val="accent4"/>
              </a:buClr>
              <a:buSzPts val="2800"/>
              <a:buNone/>
              <a:defRPr>
                <a:solidFill>
                  <a:schemeClr val="accent4"/>
                </a:solidFill>
              </a:defRPr>
            </a:lvl7pPr>
            <a:lvl8pPr lvl="7" algn="ctr" rtl="0">
              <a:spcBef>
                <a:spcPts val="0"/>
              </a:spcBef>
              <a:spcAft>
                <a:spcPts val="0"/>
              </a:spcAft>
              <a:buClr>
                <a:schemeClr val="accent4"/>
              </a:buClr>
              <a:buSzPts val="2800"/>
              <a:buNone/>
              <a:defRPr>
                <a:solidFill>
                  <a:schemeClr val="accent4"/>
                </a:solidFill>
              </a:defRPr>
            </a:lvl8pPr>
            <a:lvl9pPr lvl="8" algn="ctr" rtl="0">
              <a:spcBef>
                <a:spcPts val="0"/>
              </a:spcBef>
              <a:spcAft>
                <a:spcPts val="0"/>
              </a:spcAft>
              <a:buClr>
                <a:schemeClr val="accent4"/>
              </a:buClr>
              <a:buSzPts val="2800"/>
              <a:buNone/>
              <a:defRPr>
                <a:solidFill>
                  <a:schemeClr val="accent4"/>
                </a:solidFill>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250" y="445025"/>
            <a:ext cx="8321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1250" y="1152475"/>
            <a:ext cx="83214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9067" y="3452417"/>
            <a:ext cx="5222648" cy="1538868"/>
          </a:xfrm>
        </p:spPr>
        <p:txBody>
          <a:bodyPr spcFirstLastPara="1" wrap="square" lIns="91425" tIns="91425" rIns="91425" bIns="91425" anchor="ctr" anchorCtr="0">
            <a:noAutofit/>
          </a:bodyPr>
          <a:lstStyle/>
          <a:p>
            <a:pPr>
              <a:lnSpc>
                <a:spcPct val="90000"/>
              </a:lnSpc>
            </a:pPr>
            <a:r>
              <a:rPr lang="en-US" sz="3000" dirty="0">
                <a:solidFill>
                  <a:schemeClr val="bg1"/>
                </a:solidFill>
              </a:rPr>
              <a:t>2. Kubernetes and OpenShift Command-line Interfaces and APIs </a:t>
            </a:r>
            <a:br>
              <a:rPr lang="en-US" sz="3000" dirty="0">
                <a:solidFill>
                  <a:schemeClr val="bg1"/>
                </a:solidFill>
              </a:rPr>
            </a:br>
            <a:endParaRPr lang="en-US" sz="3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ABCC00A-19A1-CEE1-130E-F6698DF7EF40}"/>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03709D4-D0E2-5B05-9419-A981A61A587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version, </a:t>
            </a:r>
            <a:r>
              <a:rPr lang="en-US" dirty="0" err="1"/>
              <a:t>oc</a:t>
            </a:r>
            <a:r>
              <a:rPr lang="en-US" dirty="0"/>
              <a:t> cluster-info</a:t>
            </a:r>
          </a:p>
        </p:txBody>
      </p:sp>
      <p:sp>
        <p:nvSpPr>
          <p:cNvPr id="5" name="TextBox 4">
            <a:extLst>
              <a:ext uri="{FF2B5EF4-FFF2-40B4-BE49-F238E27FC236}">
                <a16:creationId xmlns:a16="http://schemas.microsoft.com/office/drawing/2014/main" id="{B566DCCE-D5ED-294B-6CE5-E24D7E620BBF}"/>
              </a:ext>
            </a:extLst>
          </p:cNvPr>
          <p:cNvSpPr txBox="1"/>
          <p:nvPr/>
        </p:nvSpPr>
        <p:spPr>
          <a:xfrm>
            <a:off x="552500" y="2177882"/>
            <a:ext cx="7987370" cy="646331"/>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version` command provides details about the versions of the OpenShift client, server,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Kustomize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Kubernetes in the environment. </a:t>
            </a: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It's a quick way to check the compatibility between the client and the connected OpenShift cluster.</a:t>
            </a:r>
          </a:p>
        </p:txBody>
      </p:sp>
      <p:pic>
        <p:nvPicPr>
          <p:cNvPr id="3" name="Picture 2">
            <a:extLst>
              <a:ext uri="{FF2B5EF4-FFF2-40B4-BE49-F238E27FC236}">
                <a16:creationId xmlns:a16="http://schemas.microsoft.com/office/drawing/2014/main" id="{0B00D8EB-D837-4851-3F43-355871A44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31" y="1137423"/>
            <a:ext cx="7987370" cy="969757"/>
          </a:xfrm>
          <a:prstGeom prst="rect">
            <a:avLst/>
          </a:prstGeom>
        </p:spPr>
      </p:pic>
      <p:pic>
        <p:nvPicPr>
          <p:cNvPr id="4" name="Picture 3">
            <a:extLst>
              <a:ext uri="{FF2B5EF4-FFF2-40B4-BE49-F238E27FC236}">
                <a16:creationId xmlns:a16="http://schemas.microsoft.com/office/drawing/2014/main" id="{C45ED279-E16A-46C2-614A-85392E363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08" y="2894915"/>
            <a:ext cx="7917054" cy="901776"/>
          </a:xfrm>
          <a:prstGeom prst="rect">
            <a:avLst/>
          </a:prstGeom>
        </p:spPr>
      </p:pic>
      <p:sp>
        <p:nvSpPr>
          <p:cNvPr id="6" name="TextBox 5">
            <a:extLst>
              <a:ext uri="{FF2B5EF4-FFF2-40B4-BE49-F238E27FC236}">
                <a16:creationId xmlns:a16="http://schemas.microsoft.com/office/drawing/2014/main" id="{68B961FC-622E-8DA3-7F3D-96792046784F}"/>
              </a:ext>
            </a:extLst>
          </p:cNvPr>
          <p:cNvSpPr txBox="1"/>
          <p:nvPr/>
        </p:nvSpPr>
        <p:spPr>
          <a:xfrm>
            <a:off x="679708" y="3910869"/>
            <a:ext cx="7917054" cy="46166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The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cluster-info` command shows the Kubernetes control plane's URL and suggests using `</a:t>
            </a:r>
            <a:r>
              <a:rPr lang="en-US" sz="1200" dirty="0" err="1">
                <a:latin typeface="Roboto" panose="02000000000000000000" pitchFamily="2" charset="0"/>
                <a:ea typeface="Roboto" panose="02000000000000000000" pitchFamily="2" charset="0"/>
                <a:cs typeface="Roboto" panose="02000000000000000000" pitchFamily="2" charset="0"/>
              </a:rPr>
              <a:t>kubectl</a:t>
            </a:r>
            <a:r>
              <a:rPr lang="en-US" sz="1200" dirty="0">
                <a:latin typeface="Roboto" panose="02000000000000000000" pitchFamily="2" charset="0"/>
                <a:ea typeface="Roboto" panose="02000000000000000000" pitchFamily="2" charset="0"/>
                <a:cs typeface="Roboto" panose="02000000000000000000" pitchFamily="2" charset="0"/>
              </a:rPr>
              <a:t> cluster-info dump` for more detailed debugging information.</a:t>
            </a:r>
          </a:p>
        </p:txBody>
      </p:sp>
    </p:spTree>
    <p:extLst>
      <p:ext uri="{BB962C8B-B14F-4D97-AF65-F5344CB8AC3E}">
        <p14:creationId xmlns:p14="http://schemas.microsoft.com/office/powerpoint/2010/main" val="1756724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3EDAB4C-F164-4FE8-A301-08245B68785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29DD723-738F-CC00-A1FE-71BB302C3C2B}"/>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api</a:t>
            </a:r>
            <a:r>
              <a:rPr lang="en-US" dirty="0"/>
              <a:t>-resources</a:t>
            </a:r>
          </a:p>
        </p:txBody>
      </p:sp>
      <p:pic>
        <p:nvPicPr>
          <p:cNvPr id="2" name="Picture 1" descr="A screenshot of a computer&#10;&#10;Description automatically generated">
            <a:extLst>
              <a:ext uri="{FF2B5EF4-FFF2-40B4-BE49-F238E27FC236}">
                <a16:creationId xmlns:a16="http://schemas.microsoft.com/office/drawing/2014/main" id="{64E6576F-FD5A-899B-07D7-1F1C12D1B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331" y="1137423"/>
            <a:ext cx="4699876" cy="3090026"/>
          </a:xfrm>
          <a:prstGeom prst="rect">
            <a:avLst/>
          </a:prstGeom>
        </p:spPr>
      </p:pic>
      <p:sp>
        <p:nvSpPr>
          <p:cNvPr id="7" name="TextBox 6">
            <a:extLst>
              <a:ext uri="{FF2B5EF4-FFF2-40B4-BE49-F238E27FC236}">
                <a16:creationId xmlns:a16="http://schemas.microsoft.com/office/drawing/2014/main" id="{F1EBA532-1373-C766-F21B-5A0BCA00E098}"/>
              </a:ext>
            </a:extLst>
          </p:cNvPr>
          <p:cNvSpPr txBox="1"/>
          <p:nvPr/>
        </p:nvSpPr>
        <p:spPr>
          <a:xfrm>
            <a:off x="496614" y="1158764"/>
            <a:ext cx="3160986" cy="2308324"/>
          </a:xfrm>
          <a:prstGeom prst="rect">
            <a:avLst/>
          </a:prstGeom>
          <a:noFill/>
        </p:spPr>
        <p:txBody>
          <a:bodyPr wrap="square" rtlCol="0">
            <a:spAutoFit/>
          </a:bodyPr>
          <a:lstStyle/>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The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api</a:t>
            </a:r>
            <a:r>
              <a:rPr lang="en-US" sz="1200" dirty="0">
                <a:latin typeface="Roboto" panose="02000000000000000000" pitchFamily="2" charset="0"/>
                <a:ea typeface="Roboto" panose="02000000000000000000" pitchFamily="2" charset="0"/>
                <a:cs typeface="Roboto" panose="02000000000000000000" pitchFamily="2" charset="0"/>
              </a:rPr>
              <a:t>-resources` command lists all the available API resources in the OpenShift cluster. </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It shows details such as the resource name, short names, API version, whether the resource is </a:t>
            </a:r>
            <a:r>
              <a:rPr lang="en-US" sz="1200" dirty="0" err="1">
                <a:latin typeface="Roboto" panose="02000000000000000000" pitchFamily="2" charset="0"/>
                <a:ea typeface="Roboto" panose="02000000000000000000" pitchFamily="2" charset="0"/>
                <a:cs typeface="Roboto" panose="02000000000000000000" pitchFamily="2" charset="0"/>
              </a:rPr>
              <a:t>namespaced</a:t>
            </a:r>
            <a:r>
              <a:rPr lang="en-US" sz="1200" dirty="0">
                <a:latin typeface="Roboto" panose="02000000000000000000" pitchFamily="2" charset="0"/>
                <a:ea typeface="Roboto" panose="02000000000000000000" pitchFamily="2" charset="0"/>
                <a:cs typeface="Roboto" panose="02000000000000000000" pitchFamily="2" charset="0"/>
              </a:rPr>
              <a:t>, and its kind. </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This command helps identify the resources you can manage within OpenShift, such as pods, services, config maps, namespaces, and more. </a:t>
            </a:r>
          </a:p>
        </p:txBody>
      </p:sp>
    </p:spTree>
    <p:extLst>
      <p:ext uri="{BB962C8B-B14F-4D97-AF65-F5344CB8AC3E}">
        <p14:creationId xmlns:p14="http://schemas.microsoft.com/office/powerpoint/2010/main" val="427507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7F9941B-A62E-E789-9792-0920148CFC5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EE88967-5615-8669-DE1C-A94C2644442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 </a:t>
            </a:r>
            <a:r>
              <a:rPr lang="en-US" dirty="0" err="1"/>
              <a:t>clusteroperator</a:t>
            </a:r>
            <a:endParaRPr lang="en-US" dirty="0"/>
          </a:p>
        </p:txBody>
      </p:sp>
      <p:pic>
        <p:nvPicPr>
          <p:cNvPr id="3" name="Picture 2" descr="A screenshot of a computer&#10;&#10;Description automatically generated">
            <a:extLst>
              <a:ext uri="{FF2B5EF4-FFF2-40B4-BE49-F238E27FC236}">
                <a16:creationId xmlns:a16="http://schemas.microsoft.com/office/drawing/2014/main" id="{738B9A4D-22CA-D7D0-03E0-021CB34C3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682" y="1137423"/>
            <a:ext cx="5106068" cy="3357085"/>
          </a:xfrm>
          <a:prstGeom prst="rect">
            <a:avLst/>
          </a:prstGeom>
        </p:spPr>
      </p:pic>
      <p:sp>
        <p:nvSpPr>
          <p:cNvPr id="4" name="TextBox 3">
            <a:extLst>
              <a:ext uri="{FF2B5EF4-FFF2-40B4-BE49-F238E27FC236}">
                <a16:creationId xmlns:a16="http://schemas.microsoft.com/office/drawing/2014/main" id="{280D546D-9F9B-4B4E-E415-04BD9F3A6139}"/>
              </a:ext>
            </a:extLst>
          </p:cNvPr>
          <p:cNvSpPr txBox="1"/>
          <p:nvPr/>
        </p:nvSpPr>
        <p:spPr>
          <a:xfrm>
            <a:off x="539932" y="1137423"/>
            <a:ext cx="2860765" cy="2677656"/>
          </a:xfrm>
          <a:prstGeom prst="rect">
            <a:avLst/>
          </a:prstGeom>
          <a:noFill/>
        </p:spPr>
        <p:txBody>
          <a:bodyPr wrap="square" rtlCol="0">
            <a:spAutoFit/>
          </a:bodyPr>
          <a:lstStyle/>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The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get </a:t>
            </a:r>
            <a:r>
              <a:rPr lang="en-US" sz="1200" dirty="0" err="1">
                <a:latin typeface="Roboto" panose="02000000000000000000" pitchFamily="2" charset="0"/>
                <a:ea typeface="Roboto" panose="02000000000000000000" pitchFamily="2" charset="0"/>
                <a:cs typeface="Roboto" panose="02000000000000000000" pitchFamily="2" charset="0"/>
              </a:rPr>
              <a:t>clusteroperator</a:t>
            </a:r>
            <a:r>
              <a:rPr lang="en-US" sz="1200" dirty="0">
                <a:latin typeface="Roboto" panose="02000000000000000000" pitchFamily="2" charset="0"/>
                <a:ea typeface="Roboto" panose="02000000000000000000" pitchFamily="2" charset="0"/>
                <a:cs typeface="Roboto" panose="02000000000000000000" pitchFamily="2" charset="0"/>
              </a:rPr>
              <a:t>` command displays the status of all cluster operators in an OpenShift cluster. </a:t>
            </a:r>
          </a:p>
          <a:p>
            <a:pPr marL="171450" indent="-171450" algn="just">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It gives details such as the version, availability, whether it's progressing or degraded, and how long it has been in the current state. </a:t>
            </a:r>
          </a:p>
          <a:p>
            <a:pPr marL="171450" indent="-171450" algn="just">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This command helps monitor the health and functionality of operators managing key components of the cluster.</a:t>
            </a:r>
          </a:p>
        </p:txBody>
      </p:sp>
    </p:spTree>
    <p:extLst>
      <p:ext uri="{BB962C8B-B14F-4D97-AF65-F5344CB8AC3E}">
        <p14:creationId xmlns:p14="http://schemas.microsoft.com/office/powerpoint/2010/main" val="141268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49AD986-25FF-3CF3-5BCE-98DAEA318C2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F86BA11-B2DD-73F5-BFB7-B9A0110C0CD2}"/>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getpods</a:t>
            </a:r>
            <a:r>
              <a:rPr lang="en-US" dirty="0"/>
              <a:t>, </a:t>
            </a:r>
            <a:r>
              <a:rPr lang="en-US" dirty="0" err="1"/>
              <a:t>oc</a:t>
            </a:r>
            <a:r>
              <a:rPr lang="en-US" dirty="0"/>
              <a:t> get nodes</a:t>
            </a:r>
          </a:p>
        </p:txBody>
      </p:sp>
      <p:pic>
        <p:nvPicPr>
          <p:cNvPr id="2" name="Picture 1">
            <a:extLst>
              <a:ext uri="{FF2B5EF4-FFF2-40B4-BE49-F238E27FC236}">
                <a16:creationId xmlns:a16="http://schemas.microsoft.com/office/drawing/2014/main" id="{9C930BEB-A06E-081A-098D-B30D99C23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08" y="1137423"/>
            <a:ext cx="7703908" cy="952634"/>
          </a:xfrm>
          <a:prstGeom prst="rect">
            <a:avLst/>
          </a:prstGeom>
        </p:spPr>
      </p:pic>
      <p:sp>
        <p:nvSpPr>
          <p:cNvPr id="5" name="TextBox 4">
            <a:extLst>
              <a:ext uri="{FF2B5EF4-FFF2-40B4-BE49-F238E27FC236}">
                <a16:creationId xmlns:a16="http://schemas.microsoft.com/office/drawing/2014/main" id="{1F4B3965-5ACF-9A0F-1A65-821DFBD3A4E7}"/>
              </a:ext>
            </a:extLst>
          </p:cNvPr>
          <p:cNvSpPr txBox="1"/>
          <p:nvPr/>
        </p:nvSpPr>
        <p:spPr>
          <a:xfrm>
            <a:off x="683623" y="2185851"/>
            <a:ext cx="7680960" cy="461665"/>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The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get pods -n </a:t>
            </a:r>
            <a:r>
              <a:rPr lang="en-US" sz="1200" dirty="0" err="1">
                <a:latin typeface="Roboto" panose="02000000000000000000" pitchFamily="2" charset="0"/>
                <a:ea typeface="Roboto" panose="02000000000000000000" pitchFamily="2" charset="0"/>
                <a:cs typeface="Roboto" panose="02000000000000000000" pitchFamily="2" charset="0"/>
              </a:rPr>
              <a:t>openshift-apiserver</a:t>
            </a:r>
            <a:r>
              <a:rPr lang="en-US" sz="1200" dirty="0">
                <a:latin typeface="Roboto" panose="02000000000000000000" pitchFamily="2" charset="0"/>
                <a:ea typeface="Roboto" panose="02000000000000000000" pitchFamily="2" charset="0"/>
                <a:cs typeface="Roboto" panose="02000000000000000000" pitchFamily="2" charset="0"/>
              </a:rPr>
              <a:t>` command shows the status, readiness, restarts, and age of pods in the `</a:t>
            </a:r>
            <a:r>
              <a:rPr lang="en-US" sz="1200" dirty="0" err="1">
                <a:latin typeface="Roboto" panose="02000000000000000000" pitchFamily="2" charset="0"/>
                <a:ea typeface="Roboto" panose="02000000000000000000" pitchFamily="2" charset="0"/>
                <a:cs typeface="Roboto" panose="02000000000000000000" pitchFamily="2" charset="0"/>
              </a:rPr>
              <a:t>openshift-apiserver</a:t>
            </a:r>
            <a:r>
              <a:rPr lang="en-US" sz="1200" dirty="0">
                <a:latin typeface="Roboto" panose="02000000000000000000" pitchFamily="2" charset="0"/>
                <a:ea typeface="Roboto" panose="02000000000000000000" pitchFamily="2" charset="0"/>
                <a:cs typeface="Roboto" panose="02000000000000000000" pitchFamily="2" charset="0"/>
              </a:rPr>
              <a:t>` namespace, helping to monitor their health.</a:t>
            </a:r>
          </a:p>
        </p:txBody>
      </p:sp>
      <p:pic>
        <p:nvPicPr>
          <p:cNvPr id="6" name="Picture 5">
            <a:extLst>
              <a:ext uri="{FF2B5EF4-FFF2-40B4-BE49-F238E27FC236}">
                <a16:creationId xmlns:a16="http://schemas.microsoft.com/office/drawing/2014/main" id="{F1F2295C-D363-BD2F-2A0B-2F9F3DAF0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09" y="2747611"/>
            <a:ext cx="7680960" cy="1069370"/>
          </a:xfrm>
          <a:prstGeom prst="rect">
            <a:avLst/>
          </a:prstGeom>
        </p:spPr>
      </p:pic>
      <p:sp>
        <p:nvSpPr>
          <p:cNvPr id="7" name="TextBox 6">
            <a:extLst>
              <a:ext uri="{FF2B5EF4-FFF2-40B4-BE49-F238E27FC236}">
                <a16:creationId xmlns:a16="http://schemas.microsoft.com/office/drawing/2014/main" id="{7E00661B-225F-74BB-AD9D-193F485D5A05}"/>
              </a:ext>
            </a:extLst>
          </p:cNvPr>
          <p:cNvSpPr txBox="1"/>
          <p:nvPr/>
        </p:nvSpPr>
        <p:spPr>
          <a:xfrm>
            <a:off x="627017" y="4006077"/>
            <a:ext cx="7680960" cy="461665"/>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get nodes` command shows the nodes in the cluster, their status, roles, age, and Kubernetes version. It helps monitor the nodes' health and roles in the cluster.</a:t>
            </a:r>
          </a:p>
        </p:txBody>
      </p:sp>
    </p:spTree>
    <p:extLst>
      <p:ext uri="{BB962C8B-B14F-4D97-AF65-F5344CB8AC3E}">
        <p14:creationId xmlns:p14="http://schemas.microsoft.com/office/powerpoint/2010/main" val="504196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66255AC-FFFF-3682-C360-4CC0EF440FE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C950B78-261E-BE94-E93D-7C73142BB30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status</a:t>
            </a:r>
          </a:p>
        </p:txBody>
      </p:sp>
      <p:sp>
        <p:nvSpPr>
          <p:cNvPr id="4" name="TextBox 3">
            <a:extLst>
              <a:ext uri="{FF2B5EF4-FFF2-40B4-BE49-F238E27FC236}">
                <a16:creationId xmlns:a16="http://schemas.microsoft.com/office/drawing/2014/main" id="{4554FE72-7321-665E-E665-23AF78E2016F}"/>
              </a:ext>
            </a:extLst>
          </p:cNvPr>
          <p:cNvSpPr txBox="1"/>
          <p:nvPr/>
        </p:nvSpPr>
        <p:spPr>
          <a:xfrm>
            <a:off x="539932" y="1137423"/>
            <a:ext cx="3108043" cy="3600986"/>
          </a:xfrm>
          <a:prstGeom prst="rect">
            <a:avLst/>
          </a:prstGeom>
          <a:noFill/>
        </p:spPr>
        <p:txBody>
          <a:bodyPr wrap="square" rtlCol="0">
            <a:spAutoFit/>
          </a:bodyPr>
          <a:lstStyle/>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The command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status -n </a:t>
            </a:r>
            <a:r>
              <a:rPr lang="en-US" sz="1200" dirty="0" err="1">
                <a:latin typeface="Roboto" panose="02000000000000000000" pitchFamily="2" charset="0"/>
                <a:ea typeface="Roboto" panose="02000000000000000000" pitchFamily="2" charset="0"/>
                <a:cs typeface="Roboto" panose="02000000000000000000" pitchFamily="2" charset="0"/>
              </a:rPr>
              <a:t>openshift-apiserver</a:t>
            </a:r>
            <a:r>
              <a:rPr lang="en-US" sz="1200" dirty="0">
                <a:latin typeface="Roboto" panose="02000000000000000000" pitchFamily="2" charset="0"/>
                <a:ea typeface="Roboto" panose="02000000000000000000" pitchFamily="2" charset="0"/>
                <a:cs typeface="Roboto" panose="02000000000000000000" pitchFamily="2" charset="0"/>
              </a:rPr>
              <a:t>` gives an overview of the status of resources in the `</a:t>
            </a:r>
            <a:r>
              <a:rPr lang="en-US" sz="1200" dirty="0" err="1">
                <a:latin typeface="Roboto" panose="02000000000000000000" pitchFamily="2" charset="0"/>
                <a:ea typeface="Roboto" panose="02000000000000000000" pitchFamily="2" charset="0"/>
                <a:cs typeface="Roboto" panose="02000000000000000000" pitchFamily="2" charset="0"/>
              </a:rPr>
              <a:t>openshift-apiserver</a:t>
            </a:r>
            <a:r>
              <a:rPr lang="en-US" sz="1200" dirty="0">
                <a:latin typeface="Roboto" panose="02000000000000000000" pitchFamily="2" charset="0"/>
                <a:ea typeface="Roboto" panose="02000000000000000000" pitchFamily="2" charset="0"/>
                <a:cs typeface="Roboto" panose="02000000000000000000" pitchFamily="2" charset="0"/>
              </a:rPr>
              <a:t>` namespace. </a:t>
            </a:r>
          </a:p>
          <a:p>
            <a:pPr marL="171450" indent="-171450" algn="just">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It shows the current deployments, services, and any warnings (e.g., deprecated features). In this example, the deployment details are listed, showing that the latest deployment has been running for 7 months and gives a summary of previous deployments. It also suggests using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status --suggest` for more details on the warnings identified. </a:t>
            </a:r>
          </a:p>
          <a:p>
            <a:pPr marL="171450" indent="-171450" algn="just">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This command helps to quickly understand the state of the application and any issues that may need attention.</a:t>
            </a:r>
          </a:p>
        </p:txBody>
      </p:sp>
      <p:pic>
        <p:nvPicPr>
          <p:cNvPr id="2" name="Picture 1">
            <a:extLst>
              <a:ext uri="{FF2B5EF4-FFF2-40B4-BE49-F238E27FC236}">
                <a16:creationId xmlns:a16="http://schemas.microsoft.com/office/drawing/2014/main" id="{DBF8C1CF-E3E4-D94B-0C88-AA102C78E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176" y="1213721"/>
            <a:ext cx="4907846" cy="1953928"/>
          </a:xfrm>
          <a:prstGeom prst="rect">
            <a:avLst/>
          </a:prstGeom>
        </p:spPr>
      </p:pic>
    </p:spTree>
    <p:extLst>
      <p:ext uri="{BB962C8B-B14F-4D97-AF65-F5344CB8AC3E}">
        <p14:creationId xmlns:p14="http://schemas.microsoft.com/office/powerpoint/2010/main" val="3897408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334A0A9-7D16-96A6-5D21-36F779DB0A1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49E6826-D71E-B1DB-0203-3154E4C5803D}"/>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api</a:t>
            </a:r>
            <a:r>
              <a:rPr lang="en-US" dirty="0"/>
              <a:t>-resources</a:t>
            </a:r>
          </a:p>
        </p:txBody>
      </p:sp>
      <p:sp>
        <p:nvSpPr>
          <p:cNvPr id="4" name="TextBox 3">
            <a:extLst>
              <a:ext uri="{FF2B5EF4-FFF2-40B4-BE49-F238E27FC236}">
                <a16:creationId xmlns:a16="http://schemas.microsoft.com/office/drawing/2014/main" id="{1CE5E1DA-0A76-90EC-4110-72F63F9CFB73}"/>
              </a:ext>
            </a:extLst>
          </p:cNvPr>
          <p:cNvSpPr txBox="1"/>
          <p:nvPr/>
        </p:nvSpPr>
        <p:spPr>
          <a:xfrm>
            <a:off x="438291" y="1417588"/>
            <a:ext cx="3108043" cy="2308324"/>
          </a:xfrm>
          <a:prstGeom prst="rect">
            <a:avLst/>
          </a:prstGeom>
          <a:noFill/>
        </p:spPr>
        <p:txBody>
          <a:bodyPr wrap="square" rtlCol="0">
            <a:spAutoFit/>
          </a:bodyPr>
          <a:lstStyle/>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The command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api</a:t>
            </a:r>
            <a:r>
              <a:rPr lang="en-US" sz="1200" dirty="0">
                <a:latin typeface="Roboto" panose="02000000000000000000" pitchFamily="2" charset="0"/>
                <a:ea typeface="Roboto" panose="02000000000000000000" pitchFamily="2" charset="0"/>
                <a:cs typeface="Roboto" panose="02000000000000000000" pitchFamily="2" charset="0"/>
              </a:rPr>
              <a:t>-resources --</a:t>
            </a:r>
            <a:r>
              <a:rPr lang="en-US" sz="1200" dirty="0" err="1">
                <a:latin typeface="Roboto" panose="02000000000000000000" pitchFamily="2" charset="0"/>
                <a:ea typeface="Roboto" panose="02000000000000000000" pitchFamily="2" charset="0"/>
                <a:cs typeface="Roboto" panose="02000000000000000000" pitchFamily="2" charset="0"/>
              </a:rPr>
              <a:t>namespaced</a:t>
            </a:r>
            <a:r>
              <a:rPr lang="en-US" sz="1200" dirty="0">
                <a:latin typeface="Roboto" panose="02000000000000000000" pitchFamily="2" charset="0"/>
                <a:ea typeface="Roboto" panose="02000000000000000000" pitchFamily="2" charset="0"/>
                <a:cs typeface="Roboto" panose="02000000000000000000" pitchFamily="2" charset="0"/>
              </a:rPr>
              <a:t>` lists all the </a:t>
            </a:r>
            <a:r>
              <a:rPr lang="en-US" sz="1200" dirty="0" err="1">
                <a:latin typeface="Roboto" panose="02000000000000000000" pitchFamily="2" charset="0"/>
                <a:ea typeface="Roboto" panose="02000000000000000000" pitchFamily="2" charset="0"/>
                <a:cs typeface="Roboto" panose="02000000000000000000" pitchFamily="2" charset="0"/>
              </a:rPr>
              <a:t>namespaced</a:t>
            </a:r>
            <a:r>
              <a:rPr lang="en-US" sz="1200" dirty="0">
                <a:latin typeface="Roboto" panose="02000000000000000000" pitchFamily="2" charset="0"/>
                <a:ea typeface="Roboto" panose="02000000000000000000" pitchFamily="2" charset="0"/>
                <a:cs typeface="Roboto" panose="02000000000000000000" pitchFamily="2" charset="0"/>
              </a:rPr>
              <a:t> resources available in the OpenShift cluster. </a:t>
            </a:r>
          </a:p>
          <a:p>
            <a:pPr marL="171450" indent="-171450" algn="just">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It shows the resource names, short names, kinds, and API versions, helping to identify resources that are specific to individual namespaces (like pods, services, and config maps). This is useful for managing resources within specific namespaces.</a:t>
            </a:r>
          </a:p>
        </p:txBody>
      </p:sp>
      <p:pic>
        <p:nvPicPr>
          <p:cNvPr id="3" name="Picture 2" descr="A screenshot of a computer&#10;&#10;Description automatically generated">
            <a:extLst>
              <a:ext uri="{FF2B5EF4-FFF2-40B4-BE49-F238E27FC236}">
                <a16:creationId xmlns:a16="http://schemas.microsoft.com/office/drawing/2014/main" id="{C778CD92-E37E-E572-7327-9DCD31350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6657" y="1460935"/>
            <a:ext cx="4929052" cy="2639428"/>
          </a:xfrm>
          <a:prstGeom prst="rect">
            <a:avLst/>
          </a:prstGeom>
        </p:spPr>
      </p:pic>
    </p:spTree>
    <p:extLst>
      <p:ext uri="{BB962C8B-B14F-4D97-AF65-F5344CB8AC3E}">
        <p14:creationId xmlns:p14="http://schemas.microsoft.com/office/powerpoint/2010/main" val="1014116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876E734-9AB9-68FD-66A8-64E1D21ACF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709905B-54B0-DD94-E9BD-8C9BDE92849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api</a:t>
            </a:r>
            <a:r>
              <a:rPr lang="en-US" dirty="0"/>
              <a:t>-resources</a:t>
            </a:r>
          </a:p>
        </p:txBody>
      </p:sp>
      <p:sp>
        <p:nvSpPr>
          <p:cNvPr id="5" name="TextBox 4">
            <a:extLst>
              <a:ext uri="{FF2B5EF4-FFF2-40B4-BE49-F238E27FC236}">
                <a16:creationId xmlns:a16="http://schemas.microsoft.com/office/drawing/2014/main" id="{6E713A57-D422-E384-1462-9D76FE694474}"/>
              </a:ext>
            </a:extLst>
          </p:cNvPr>
          <p:cNvSpPr txBox="1"/>
          <p:nvPr/>
        </p:nvSpPr>
        <p:spPr>
          <a:xfrm>
            <a:off x="627017" y="1885001"/>
            <a:ext cx="7737566" cy="461665"/>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Counts the number of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namespaced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resources (like Pods, Services, etc.) in the OpenShift cluster. The result, 113, shows there are 113 such resources.</a:t>
            </a:r>
          </a:p>
        </p:txBody>
      </p:sp>
      <p:sp>
        <p:nvSpPr>
          <p:cNvPr id="7" name="TextBox 6">
            <a:extLst>
              <a:ext uri="{FF2B5EF4-FFF2-40B4-BE49-F238E27FC236}">
                <a16:creationId xmlns:a16="http://schemas.microsoft.com/office/drawing/2014/main" id="{C89C3C56-6F2B-C033-27FC-33AB838CD99D}"/>
              </a:ext>
            </a:extLst>
          </p:cNvPr>
          <p:cNvSpPr txBox="1"/>
          <p:nvPr/>
        </p:nvSpPr>
        <p:spPr>
          <a:xfrm>
            <a:off x="574753" y="3549863"/>
            <a:ext cx="7680960" cy="461665"/>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Lists all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non-</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namespaced</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resources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(like nodes, cluster-wide configurations, etc.) in the OpenShift cluster and counts them. The result, 118, shows there are 118 non-</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namespaced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resources available.</a:t>
            </a:r>
          </a:p>
        </p:txBody>
      </p:sp>
      <p:pic>
        <p:nvPicPr>
          <p:cNvPr id="3" name="Picture 2">
            <a:extLst>
              <a:ext uri="{FF2B5EF4-FFF2-40B4-BE49-F238E27FC236}">
                <a16:creationId xmlns:a16="http://schemas.microsoft.com/office/drawing/2014/main" id="{70BC0C92-A06B-794E-4E51-450B269DA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7" y="1035992"/>
            <a:ext cx="7737566" cy="733208"/>
          </a:xfrm>
          <a:prstGeom prst="rect">
            <a:avLst/>
          </a:prstGeom>
        </p:spPr>
      </p:pic>
      <p:pic>
        <p:nvPicPr>
          <p:cNvPr id="4" name="Picture 3">
            <a:extLst>
              <a:ext uri="{FF2B5EF4-FFF2-40B4-BE49-F238E27FC236}">
                <a16:creationId xmlns:a16="http://schemas.microsoft.com/office/drawing/2014/main" id="{80090EDF-A8EC-12DD-B90D-E63D175DC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17" y="2568668"/>
            <a:ext cx="7733224" cy="732797"/>
          </a:xfrm>
          <a:prstGeom prst="rect">
            <a:avLst/>
          </a:prstGeom>
        </p:spPr>
      </p:pic>
    </p:spTree>
    <p:extLst>
      <p:ext uri="{BB962C8B-B14F-4D97-AF65-F5344CB8AC3E}">
        <p14:creationId xmlns:p14="http://schemas.microsoft.com/office/powerpoint/2010/main" val="15742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9346540-1344-6809-DA2F-647925D4689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DB3EDD-E743-285D-C745-EFC847FD8E4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api</a:t>
            </a:r>
            <a:r>
              <a:rPr lang="en-US" dirty="0"/>
              <a:t>-resources –</a:t>
            </a:r>
            <a:r>
              <a:rPr lang="en-US" dirty="0" err="1"/>
              <a:t>api</a:t>
            </a:r>
            <a:r>
              <a:rPr lang="en-US" dirty="0"/>
              <a:t>-group ‘’</a:t>
            </a:r>
          </a:p>
        </p:txBody>
      </p:sp>
      <p:sp>
        <p:nvSpPr>
          <p:cNvPr id="4" name="TextBox 3">
            <a:extLst>
              <a:ext uri="{FF2B5EF4-FFF2-40B4-BE49-F238E27FC236}">
                <a16:creationId xmlns:a16="http://schemas.microsoft.com/office/drawing/2014/main" id="{98CC768C-B59B-1A6D-C217-FAE7742D5C3A}"/>
              </a:ext>
            </a:extLst>
          </p:cNvPr>
          <p:cNvSpPr txBox="1"/>
          <p:nvPr/>
        </p:nvSpPr>
        <p:spPr>
          <a:xfrm>
            <a:off x="438291" y="1417587"/>
            <a:ext cx="2978677" cy="2336265"/>
          </a:xfrm>
          <a:prstGeom prst="rect">
            <a:avLst/>
          </a:prstGeom>
          <a:noFill/>
        </p:spPr>
        <p:txBody>
          <a:bodyPr wrap="square" rtlCol="0">
            <a:spAutoFit/>
          </a:bodyPr>
          <a:lstStyle/>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Lists all core API resources in OpenShift (those without a specific API group).</a:t>
            </a:r>
          </a:p>
          <a:p>
            <a:pPr marL="171450" indent="-171450" algn="just">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 The output shows resource names, </a:t>
            </a:r>
            <a:r>
              <a:rPr lang="en-US" sz="1200" dirty="0" err="1">
                <a:latin typeface="Roboto" panose="02000000000000000000" pitchFamily="2" charset="0"/>
                <a:ea typeface="Roboto" panose="02000000000000000000" pitchFamily="2" charset="0"/>
                <a:cs typeface="Roboto" panose="02000000000000000000" pitchFamily="2" charset="0"/>
              </a:rPr>
              <a:t>shortnames</a:t>
            </a:r>
            <a:r>
              <a:rPr lang="en-US" sz="1200" dirty="0">
                <a:latin typeface="Roboto" panose="02000000000000000000" pitchFamily="2" charset="0"/>
                <a:ea typeface="Roboto" panose="02000000000000000000" pitchFamily="2" charset="0"/>
                <a:cs typeface="Roboto" panose="02000000000000000000" pitchFamily="2" charset="0"/>
              </a:rPr>
              <a:t>, API versions, whether they are </a:t>
            </a:r>
            <a:r>
              <a:rPr lang="en-US" sz="1200" dirty="0" err="1">
                <a:latin typeface="Roboto" panose="02000000000000000000" pitchFamily="2" charset="0"/>
                <a:ea typeface="Roboto" panose="02000000000000000000" pitchFamily="2" charset="0"/>
                <a:cs typeface="Roboto" panose="02000000000000000000" pitchFamily="2" charset="0"/>
              </a:rPr>
              <a:t>namespaced</a:t>
            </a:r>
            <a:r>
              <a:rPr lang="en-US" sz="1200" dirty="0">
                <a:latin typeface="Roboto" panose="02000000000000000000" pitchFamily="2" charset="0"/>
                <a:ea typeface="Roboto" panose="02000000000000000000" pitchFamily="2" charset="0"/>
                <a:cs typeface="Roboto" panose="02000000000000000000" pitchFamily="2" charset="0"/>
              </a:rPr>
              <a:t>, and their type (kind). </a:t>
            </a:r>
          </a:p>
          <a:p>
            <a:pPr marL="171450" indent="-171450" algn="just">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latin typeface="Roboto" panose="02000000000000000000" pitchFamily="2" charset="0"/>
                <a:ea typeface="Roboto" panose="02000000000000000000" pitchFamily="2" charset="0"/>
                <a:cs typeface="Roboto" panose="02000000000000000000" pitchFamily="2" charset="0"/>
              </a:rPr>
              <a:t>It helps identify built-in Kubernetes resources like Pods, Services, and </a:t>
            </a:r>
            <a:r>
              <a:rPr lang="en-US" sz="1200" dirty="0" err="1">
                <a:latin typeface="Roboto" panose="02000000000000000000" pitchFamily="2" charset="0"/>
                <a:ea typeface="Roboto" panose="02000000000000000000" pitchFamily="2" charset="0"/>
                <a:cs typeface="Roboto" panose="02000000000000000000" pitchFamily="2" charset="0"/>
              </a:rPr>
              <a:t>ConfigMaps</a:t>
            </a:r>
            <a:r>
              <a:rPr lang="en-US" sz="1200" dirty="0">
                <a:latin typeface="Roboto" panose="02000000000000000000" pitchFamily="2" charset="0"/>
                <a:ea typeface="Roboto" panose="02000000000000000000" pitchFamily="2" charset="0"/>
                <a:cs typeface="Roboto" panose="02000000000000000000" pitchFamily="2" charset="0"/>
              </a:rPr>
              <a:t>.</a:t>
            </a:r>
          </a:p>
        </p:txBody>
      </p:sp>
      <p:pic>
        <p:nvPicPr>
          <p:cNvPr id="2" name="Picture 1" descr="A screenshot of a computer&#10;&#10;Description automatically generated">
            <a:extLst>
              <a:ext uri="{FF2B5EF4-FFF2-40B4-BE49-F238E27FC236}">
                <a16:creationId xmlns:a16="http://schemas.microsoft.com/office/drawing/2014/main" id="{B5989AB7-73D6-ADFB-C428-BDDD37D25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316" y="1578543"/>
            <a:ext cx="4156218" cy="1471808"/>
          </a:xfrm>
          <a:prstGeom prst="rect">
            <a:avLst/>
          </a:prstGeom>
        </p:spPr>
      </p:pic>
    </p:spTree>
    <p:extLst>
      <p:ext uri="{BB962C8B-B14F-4D97-AF65-F5344CB8AC3E}">
        <p14:creationId xmlns:p14="http://schemas.microsoft.com/office/powerpoint/2010/main" val="1239650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7F4932B-D4B5-7B9F-81A1-24927B1F7F2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FCC0EA9-2F00-C517-E691-87BA4FB175E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explain pods</a:t>
            </a:r>
          </a:p>
        </p:txBody>
      </p:sp>
      <p:sp>
        <p:nvSpPr>
          <p:cNvPr id="4" name="TextBox 3">
            <a:extLst>
              <a:ext uri="{FF2B5EF4-FFF2-40B4-BE49-F238E27FC236}">
                <a16:creationId xmlns:a16="http://schemas.microsoft.com/office/drawing/2014/main" id="{F43A6F9D-2797-FC38-570C-9F0944B895B6}"/>
              </a:ext>
            </a:extLst>
          </p:cNvPr>
          <p:cNvSpPr txBox="1"/>
          <p:nvPr/>
        </p:nvSpPr>
        <p:spPr>
          <a:xfrm>
            <a:off x="438291" y="1417587"/>
            <a:ext cx="2978677" cy="2492990"/>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explain pods | head -15 provides a brief explanation of what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in OpenShift.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It describes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as a collection of containers that can run on a host, with details on its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kind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and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API version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(v1).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helps users quickly understand the structure and main attributes of a Pod.</a:t>
            </a:r>
          </a:p>
          <a:p>
            <a:pPr marL="171450" indent="-171450" algn="just">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 program&#10;&#10;Description automatically generated">
            <a:extLst>
              <a:ext uri="{FF2B5EF4-FFF2-40B4-BE49-F238E27FC236}">
                <a16:creationId xmlns:a16="http://schemas.microsoft.com/office/drawing/2014/main" id="{6D1C76CB-28EB-9D71-4D71-353DA0738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389" y="1636294"/>
            <a:ext cx="4248176" cy="1626669"/>
          </a:xfrm>
          <a:prstGeom prst="rect">
            <a:avLst/>
          </a:prstGeom>
        </p:spPr>
      </p:pic>
    </p:spTree>
    <p:extLst>
      <p:ext uri="{BB962C8B-B14F-4D97-AF65-F5344CB8AC3E}">
        <p14:creationId xmlns:p14="http://schemas.microsoft.com/office/powerpoint/2010/main" val="3974961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8A137EF-7846-20C0-BC6D-C81661C717E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5DE9561-08F5-4E26-AA53-EB70CB68162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describe pod </a:t>
            </a:r>
          </a:p>
        </p:txBody>
      </p:sp>
      <p:sp>
        <p:nvSpPr>
          <p:cNvPr id="4" name="TextBox 3">
            <a:extLst>
              <a:ext uri="{FF2B5EF4-FFF2-40B4-BE49-F238E27FC236}">
                <a16:creationId xmlns:a16="http://schemas.microsoft.com/office/drawing/2014/main" id="{85341857-392A-1376-2845-FFE2258B907A}"/>
              </a:ext>
            </a:extLst>
          </p:cNvPr>
          <p:cNvSpPr txBox="1"/>
          <p:nvPr/>
        </p:nvSpPr>
        <p:spPr>
          <a:xfrm>
            <a:off x="438291" y="1417587"/>
            <a:ext cx="2978677" cy="3416320"/>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pod myapp-7bf84df4d9-qxwbd provides detailed information about the specified Pod in OpenShift.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It shows key details such as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Pod’s name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namespace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it’s running on,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start time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 account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labels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annotations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Additionally, it includes the Pod’s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status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(Running),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IP address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information about the controller managing the Pod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this case).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is useful for troubleshooting or understanding the Pod’s current state and configuration.</a:t>
            </a:r>
          </a:p>
          <a:p>
            <a:pPr marL="171450" indent="-171450" algn="just">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2" name="Picture 1" descr="A screenshot of a computer&#10;&#10;Description automatically generated">
            <a:extLst>
              <a:ext uri="{FF2B5EF4-FFF2-40B4-BE49-F238E27FC236}">
                <a16:creationId xmlns:a16="http://schemas.microsoft.com/office/drawing/2014/main" id="{34116E41-467F-9AD0-4E93-44638D965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474" y="1417587"/>
            <a:ext cx="4920783" cy="2633361"/>
          </a:xfrm>
          <a:prstGeom prst="rect">
            <a:avLst/>
          </a:prstGeom>
        </p:spPr>
      </p:pic>
    </p:spTree>
    <p:extLst>
      <p:ext uri="{BB962C8B-B14F-4D97-AF65-F5344CB8AC3E}">
        <p14:creationId xmlns:p14="http://schemas.microsoft.com/office/powerpoint/2010/main" val="111346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Managing OpenShift Clusters: Web Console vs. Command-Line Tools</a:t>
            </a:r>
            <a:br>
              <a:rPr lang="en-US" dirty="0"/>
            </a:br>
            <a:endParaRPr dirty="0"/>
          </a:p>
        </p:txBody>
      </p:sp>
      <p:sp>
        <p:nvSpPr>
          <p:cNvPr id="3" name="TextBox 2">
            <a:extLst>
              <a:ext uri="{FF2B5EF4-FFF2-40B4-BE49-F238E27FC236}">
                <a16:creationId xmlns:a16="http://schemas.microsoft.com/office/drawing/2014/main" id="{E23794EE-33A9-7120-7CF8-E8329739F4A1}"/>
              </a:ext>
            </a:extLst>
          </p:cNvPr>
          <p:cNvSpPr txBox="1"/>
          <p:nvPr/>
        </p:nvSpPr>
        <p:spPr>
          <a:xfrm>
            <a:off x="525912" y="1168194"/>
            <a:ext cx="7989438" cy="830997"/>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OpenShift clusters can be managed through the web console or by using command-line interfaces such as `</a:t>
            </a:r>
            <a:r>
              <a:rPr lang="en-US" sz="1200" dirty="0" err="1">
                <a:latin typeface="Roboto" panose="02000000000000000000" pitchFamily="2" charset="0"/>
                <a:ea typeface="Roboto" panose="02000000000000000000" pitchFamily="2" charset="0"/>
                <a:cs typeface="Roboto" panose="02000000000000000000" pitchFamily="2" charset="0"/>
              </a:rPr>
              <a:t>kubectl</a:t>
            </a:r>
            <a:r>
              <a:rPr lang="en-US" sz="1200" dirty="0">
                <a:latin typeface="Roboto" panose="02000000000000000000" pitchFamily="2" charset="0"/>
                <a:ea typeface="Roboto" panose="02000000000000000000" pitchFamily="2" charset="0"/>
                <a:cs typeface="Roboto" panose="02000000000000000000" pitchFamily="2" charset="0"/>
              </a:rPr>
              <a:t>` or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kubectl</a:t>
            </a:r>
            <a:r>
              <a:rPr lang="en-US" sz="1200" dirty="0">
                <a:latin typeface="Roboto" panose="02000000000000000000" pitchFamily="2" charset="0"/>
                <a:ea typeface="Roboto" panose="02000000000000000000" pitchFamily="2" charset="0"/>
                <a:cs typeface="Roboto" panose="02000000000000000000" pitchFamily="2" charset="0"/>
              </a:rPr>
              <a:t>` commands are native to Kubernetes and serve as a lightweight interface over the Kubernetes API. In contrast, the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commands are an extended set of tools that include all `</a:t>
            </a:r>
            <a:r>
              <a:rPr lang="en-US" sz="1200" dirty="0" err="1">
                <a:latin typeface="Roboto" panose="02000000000000000000" pitchFamily="2" charset="0"/>
                <a:ea typeface="Roboto" panose="02000000000000000000" pitchFamily="2" charset="0"/>
                <a:cs typeface="Roboto" panose="02000000000000000000" pitchFamily="2" charset="0"/>
              </a:rPr>
              <a:t>kubectl</a:t>
            </a:r>
            <a:r>
              <a:rPr lang="en-US" sz="1200" dirty="0">
                <a:latin typeface="Roboto" panose="02000000000000000000" pitchFamily="2" charset="0"/>
                <a:ea typeface="Roboto" panose="02000000000000000000" pitchFamily="2" charset="0"/>
                <a:cs typeface="Roboto" panose="02000000000000000000" pitchFamily="2" charset="0"/>
              </a:rPr>
              <a:t>` commands, plus additional commands specific to OpenShift features.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397E96-F5E5-8060-9E0E-B16002492E6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CF0CDAC-9869-A8F7-FA5D-7F7DAA0248D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api</a:t>
            </a:r>
            <a:r>
              <a:rPr lang="en-US" dirty="0"/>
              <a:t>-resources --</a:t>
            </a:r>
            <a:r>
              <a:rPr lang="en-US" dirty="0" err="1"/>
              <a:t>api</a:t>
            </a:r>
            <a:r>
              <a:rPr lang="en-US" dirty="0"/>
              <a:t>-group apps</a:t>
            </a:r>
            <a:br>
              <a:rPr lang="en-US" dirty="0"/>
            </a:br>
            <a:endParaRPr lang="en-US" dirty="0"/>
          </a:p>
        </p:txBody>
      </p:sp>
      <p:pic>
        <p:nvPicPr>
          <p:cNvPr id="3" name="Picture 2" descr="A screen shot of a computer&#10;&#10;Description automatically generated">
            <a:extLst>
              <a:ext uri="{FF2B5EF4-FFF2-40B4-BE49-F238E27FC236}">
                <a16:creationId xmlns:a16="http://schemas.microsoft.com/office/drawing/2014/main" id="{489DCE8A-40EA-A182-2636-137BDDFBC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21" y="1012294"/>
            <a:ext cx="7970262" cy="1434327"/>
          </a:xfrm>
          <a:prstGeom prst="rect">
            <a:avLst/>
          </a:prstGeom>
        </p:spPr>
      </p:pic>
      <p:sp>
        <p:nvSpPr>
          <p:cNvPr id="5" name="TextBox 4">
            <a:extLst>
              <a:ext uri="{FF2B5EF4-FFF2-40B4-BE49-F238E27FC236}">
                <a16:creationId xmlns:a16="http://schemas.microsoft.com/office/drawing/2014/main" id="{BAF47198-D3B0-E47E-9072-D54F241C116B}"/>
              </a:ext>
            </a:extLst>
          </p:cNvPr>
          <p:cNvSpPr txBox="1"/>
          <p:nvPr/>
        </p:nvSpPr>
        <p:spPr>
          <a:xfrm>
            <a:off x="519221" y="2829827"/>
            <a:ext cx="7970262" cy="830997"/>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-group apps lists all resources related to application management under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apps API group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OpenShift. This includes resources like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StatefulSets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DaemonSets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with details about their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shortnames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API version (apps/v1)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whether they are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namespaced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(all true in this case). These resources are crucial for managing applications within OpenShift.</a:t>
            </a:r>
          </a:p>
        </p:txBody>
      </p:sp>
    </p:spTree>
    <p:extLst>
      <p:ext uri="{BB962C8B-B14F-4D97-AF65-F5344CB8AC3E}">
        <p14:creationId xmlns:p14="http://schemas.microsoft.com/office/powerpoint/2010/main" val="93804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01664A-842B-D44C-969D-00C6BB44A06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7AA905A-97E0-38DF-C634-C7FA5370BE5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explain deployments</a:t>
            </a:r>
          </a:p>
        </p:txBody>
      </p:sp>
      <p:pic>
        <p:nvPicPr>
          <p:cNvPr id="2" name="Picture 1" descr="A screenshot of a computer&#10;&#10;Description automatically generated">
            <a:extLst>
              <a:ext uri="{FF2B5EF4-FFF2-40B4-BE49-F238E27FC236}">
                <a16:creationId xmlns:a16="http://schemas.microsoft.com/office/drawing/2014/main" id="{CA020BC9-B8ED-32E3-952A-88207C765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69" y="872022"/>
            <a:ext cx="7994462" cy="2336332"/>
          </a:xfrm>
          <a:prstGeom prst="rect">
            <a:avLst/>
          </a:prstGeom>
        </p:spPr>
      </p:pic>
      <p:sp>
        <p:nvSpPr>
          <p:cNvPr id="4" name="TextBox 3">
            <a:extLst>
              <a:ext uri="{FF2B5EF4-FFF2-40B4-BE49-F238E27FC236}">
                <a16:creationId xmlns:a16="http://schemas.microsoft.com/office/drawing/2014/main" id="{3C3B7C8A-1BA3-0054-6CF6-2F76B08628F1}"/>
              </a:ext>
            </a:extLst>
          </p:cNvPr>
          <p:cNvSpPr txBox="1"/>
          <p:nvPr/>
        </p:nvSpPr>
        <p:spPr>
          <a:xfrm>
            <a:off x="574769" y="3603879"/>
            <a:ext cx="7994462" cy="1015663"/>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explain deployments | head -15 provides a brief explanation of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resource in OpenShift. It shows that Deployments, part of the apps API group, enable declarative updates for Pods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allowing efficient management of application updates and scaling. The output also lists key fields like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apiVersion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kind.</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88690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7F20FCD-8027-C507-FE2E-5CBF27B1F2D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4969E32-2E16-3CD3-61A2-9D70B711B3DE}"/>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 deploy</a:t>
            </a:r>
          </a:p>
        </p:txBody>
      </p:sp>
      <p:sp>
        <p:nvSpPr>
          <p:cNvPr id="4" name="TextBox 3">
            <a:extLst>
              <a:ext uri="{FF2B5EF4-FFF2-40B4-BE49-F238E27FC236}">
                <a16:creationId xmlns:a16="http://schemas.microsoft.com/office/drawing/2014/main" id="{3D71937B-3233-28BE-6711-655895C9DCD9}"/>
              </a:ext>
            </a:extLst>
          </p:cNvPr>
          <p:cNvSpPr txBox="1"/>
          <p:nvPr/>
        </p:nvSpPr>
        <p:spPr>
          <a:xfrm>
            <a:off x="574769" y="3401748"/>
            <a:ext cx="7994462" cy="830997"/>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shows a quick overview of deployment status, including readiness, availability, and age.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 -o wide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provides more details, such as container images and selectors, for a deeper look into the deployment’s configuration.</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 shot of a computer&#10;&#10;Description automatically generated">
            <a:extLst>
              <a:ext uri="{FF2B5EF4-FFF2-40B4-BE49-F238E27FC236}">
                <a16:creationId xmlns:a16="http://schemas.microsoft.com/office/drawing/2014/main" id="{9B374020-0AF2-CF4C-AE3F-6534DA6A4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69" y="804609"/>
            <a:ext cx="7725258" cy="2257658"/>
          </a:xfrm>
          <a:prstGeom prst="rect">
            <a:avLst/>
          </a:prstGeom>
        </p:spPr>
      </p:pic>
    </p:spTree>
    <p:extLst>
      <p:ext uri="{BB962C8B-B14F-4D97-AF65-F5344CB8AC3E}">
        <p14:creationId xmlns:p14="http://schemas.microsoft.com/office/powerpoint/2010/main" val="2801714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888A95-0FCD-05B7-3ECD-66922981A69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83B8553-4787-9022-4664-DB78FA9296C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describe deployment/</a:t>
            </a:r>
            <a:r>
              <a:rPr lang="en-US" dirty="0" err="1"/>
              <a:t>myapp</a:t>
            </a:r>
            <a:endParaRPr lang="en-US" dirty="0"/>
          </a:p>
        </p:txBody>
      </p:sp>
      <p:pic>
        <p:nvPicPr>
          <p:cNvPr id="2" name="Picture 1" descr="A screenshot of a computer&#10;&#10;Description automatically generated">
            <a:extLst>
              <a:ext uri="{FF2B5EF4-FFF2-40B4-BE49-F238E27FC236}">
                <a16:creationId xmlns:a16="http://schemas.microsoft.com/office/drawing/2014/main" id="{3A36C317-002F-DF25-B6DC-3EB055A1F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374" y="1281435"/>
            <a:ext cx="4716544" cy="2330373"/>
          </a:xfrm>
          <a:prstGeom prst="rect">
            <a:avLst/>
          </a:prstGeom>
        </p:spPr>
      </p:pic>
      <p:sp>
        <p:nvSpPr>
          <p:cNvPr id="5" name="TextBox 4">
            <a:extLst>
              <a:ext uri="{FF2B5EF4-FFF2-40B4-BE49-F238E27FC236}">
                <a16:creationId xmlns:a16="http://schemas.microsoft.com/office/drawing/2014/main" id="{B7CF2700-A65F-F59C-6E10-C688E5A37015}"/>
              </a:ext>
            </a:extLst>
          </p:cNvPr>
          <p:cNvSpPr txBox="1"/>
          <p:nvPr/>
        </p:nvSpPr>
        <p:spPr>
          <a:xfrm>
            <a:off x="635268" y="1137423"/>
            <a:ext cx="2954955" cy="2677656"/>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deployment/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provides detailed information about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including the namespace, creation time, labels, replica status, deployment strategy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RollingUpdate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the container image being used.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It also shows the current conditions of the deployment and logs relevant events, such as scaling actions. This helps in monitoring and troubleshooting the deployment.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9749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43BF1C-BE0E-201E-F6BF-62A642597CC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6CFFB4C-195E-AE88-D298-C283CAF9F34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api</a:t>
            </a:r>
            <a:r>
              <a:rPr lang="en-US" dirty="0"/>
              <a:t>-resources –</a:t>
            </a:r>
            <a:r>
              <a:rPr lang="en-US" dirty="0" err="1"/>
              <a:t>api</a:t>
            </a:r>
            <a:r>
              <a:rPr lang="en-US" dirty="0"/>
              <a:t>-group …</a:t>
            </a:r>
          </a:p>
        </p:txBody>
      </p:sp>
      <p:sp>
        <p:nvSpPr>
          <p:cNvPr id="5" name="TextBox 4">
            <a:extLst>
              <a:ext uri="{FF2B5EF4-FFF2-40B4-BE49-F238E27FC236}">
                <a16:creationId xmlns:a16="http://schemas.microsoft.com/office/drawing/2014/main" id="{E04F96FC-B7D7-DC61-9C7E-71F26D7B5159}"/>
              </a:ext>
            </a:extLst>
          </p:cNvPr>
          <p:cNvSpPr txBox="1"/>
          <p:nvPr/>
        </p:nvSpPr>
        <p:spPr>
          <a:xfrm>
            <a:off x="635268" y="1137423"/>
            <a:ext cx="2954955" cy="2862322"/>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-group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config.openshift.io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all configuration-related resources in OpenShift that belong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config.openshift.io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API group.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These resources are cluster-wide and not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namespaced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include important types like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API servers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ClusterOperators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Nodes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Projects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helps administrators view and manage key configuration resources across the OpenShift cluster.</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BA005738-5A05-8BD5-8305-EC7F273CB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830" y="1137423"/>
            <a:ext cx="5219259" cy="2115916"/>
          </a:xfrm>
          <a:prstGeom prst="rect">
            <a:avLst/>
          </a:prstGeom>
        </p:spPr>
      </p:pic>
    </p:spTree>
    <p:extLst>
      <p:ext uri="{BB962C8B-B14F-4D97-AF65-F5344CB8AC3E}">
        <p14:creationId xmlns:p14="http://schemas.microsoft.com/office/powerpoint/2010/main" val="2568514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1348498-C8F3-4922-BAE2-017224D75F3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CC8D5BC-6B2D-2F05-8F3B-F70A17DFE6A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describe project cli-resources</a:t>
            </a:r>
          </a:p>
        </p:txBody>
      </p:sp>
      <p:sp>
        <p:nvSpPr>
          <p:cNvPr id="5" name="TextBox 4">
            <a:extLst>
              <a:ext uri="{FF2B5EF4-FFF2-40B4-BE49-F238E27FC236}">
                <a16:creationId xmlns:a16="http://schemas.microsoft.com/office/drawing/2014/main" id="{9039A995-22B9-B60C-662F-2179BE486709}"/>
              </a:ext>
            </a:extLst>
          </p:cNvPr>
          <p:cNvSpPr txBox="1"/>
          <p:nvPr/>
        </p:nvSpPr>
        <p:spPr>
          <a:xfrm>
            <a:off x="635268" y="1137423"/>
            <a:ext cx="2954955" cy="3416320"/>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project cli-resources provides detailed information about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cli-resources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project in OpenShift.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It shows metadata like when the project was created, labels, annotations, security policies, and requester information. The project is currently in an active state, with no specific node selectors, quotas, or resource limits defined.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is useful for viewing the configuration and status of the project for management or troubleshooting purposes.</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2" name="Picture 1" descr="A screenshot of a computer program&#10;&#10;Description automatically generated">
            <a:extLst>
              <a:ext uri="{FF2B5EF4-FFF2-40B4-BE49-F238E27FC236}">
                <a16:creationId xmlns:a16="http://schemas.microsoft.com/office/drawing/2014/main" id="{68F68CB1-7C36-934D-216D-41E54AB09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933" y="1281803"/>
            <a:ext cx="4815639" cy="1952286"/>
          </a:xfrm>
          <a:prstGeom prst="rect">
            <a:avLst/>
          </a:prstGeom>
        </p:spPr>
      </p:pic>
    </p:spTree>
    <p:extLst>
      <p:ext uri="{BB962C8B-B14F-4D97-AF65-F5344CB8AC3E}">
        <p14:creationId xmlns:p14="http://schemas.microsoft.com/office/powerpoint/2010/main" val="1944580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E9F5BE4-1128-A665-2930-B9DE28D63A3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4E8938A-8F62-0770-1155-4C9138AFA5A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get-o </a:t>
            </a:r>
            <a:r>
              <a:rPr lang="en-US" dirty="0" err="1"/>
              <a:t>json</a:t>
            </a:r>
            <a:r>
              <a:rPr lang="en-US" dirty="0"/>
              <a:t> project/cli</a:t>
            </a:r>
          </a:p>
        </p:txBody>
      </p:sp>
      <p:sp>
        <p:nvSpPr>
          <p:cNvPr id="5" name="TextBox 4">
            <a:extLst>
              <a:ext uri="{FF2B5EF4-FFF2-40B4-BE49-F238E27FC236}">
                <a16:creationId xmlns:a16="http://schemas.microsoft.com/office/drawing/2014/main" id="{02212422-A94C-51E2-1632-B8773E175B93}"/>
              </a:ext>
            </a:extLst>
          </p:cNvPr>
          <p:cNvSpPr txBox="1"/>
          <p:nvPr/>
        </p:nvSpPr>
        <p:spPr>
          <a:xfrm>
            <a:off x="411250" y="996851"/>
            <a:ext cx="3271750" cy="3046988"/>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project/cli-resources retrieves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cli-resources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project details in JSON format. It includes key information such as the API version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project.openshift.io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/v1), the resource type (Project), and metadata like annotations and labels. Important details include the project requester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system:admin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security context constraints, creation timestamp, and pod security settings.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Additionally, it shows the project name (cli-resources) and confirms its status as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Active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JSON output is useful for exporting project configurations or integrating with automation tools.</a:t>
            </a:r>
          </a:p>
        </p:txBody>
      </p:sp>
      <p:pic>
        <p:nvPicPr>
          <p:cNvPr id="4" name="Picture 3" descr="A screenshot of a computer program&#10;&#10;Description automatically generated">
            <a:extLst>
              <a:ext uri="{FF2B5EF4-FFF2-40B4-BE49-F238E27FC236}">
                <a16:creationId xmlns:a16="http://schemas.microsoft.com/office/drawing/2014/main" id="{54E225B1-CEF9-FB03-2C18-CF3FA0D13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241" y="1040944"/>
            <a:ext cx="4631641" cy="2862322"/>
          </a:xfrm>
          <a:prstGeom prst="rect">
            <a:avLst/>
          </a:prstGeom>
        </p:spPr>
      </p:pic>
    </p:spTree>
    <p:extLst>
      <p:ext uri="{BB962C8B-B14F-4D97-AF65-F5344CB8AC3E}">
        <p14:creationId xmlns:p14="http://schemas.microsoft.com/office/powerpoint/2010/main" val="192366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6AF6E9-A41F-34B1-EF31-4550FACA167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9321104-778B-6CE0-4E27-730BC745B7F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 pods, </a:t>
            </a:r>
            <a:r>
              <a:rPr lang="en-US" dirty="0" err="1"/>
              <a:t>oc</a:t>
            </a:r>
            <a:r>
              <a:rPr lang="en-US" dirty="0"/>
              <a:t> get login</a:t>
            </a:r>
          </a:p>
        </p:txBody>
      </p:sp>
      <p:sp>
        <p:nvSpPr>
          <p:cNvPr id="5" name="TextBox 4">
            <a:extLst>
              <a:ext uri="{FF2B5EF4-FFF2-40B4-BE49-F238E27FC236}">
                <a16:creationId xmlns:a16="http://schemas.microsoft.com/office/drawing/2014/main" id="{DDD3CC0D-60C0-D909-36E0-9C952B3B4AF7}"/>
              </a:ext>
            </a:extLst>
          </p:cNvPr>
          <p:cNvSpPr txBox="1"/>
          <p:nvPr/>
        </p:nvSpPr>
        <p:spPr>
          <a:xfrm>
            <a:off x="635268" y="1137423"/>
            <a:ext cx="2954955" cy="2862322"/>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user first attempts to list pods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openshift-etcd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but encounters a permission error as the developer user.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After logging in as the admin, which has higher privileges, they successfully access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openshift-etcd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Initially, no pods are found, but upon a second attempt, the user retrieves details of two pods, etcd-master01 (running) and installer-2-master01 (completed), along with their readiness, status, restarts, and age.</a:t>
            </a:r>
          </a:p>
        </p:txBody>
      </p:sp>
      <p:pic>
        <p:nvPicPr>
          <p:cNvPr id="3" name="Picture 2" descr="A screenshot of a computer&#10;&#10;Description automatically generated">
            <a:extLst>
              <a:ext uri="{FF2B5EF4-FFF2-40B4-BE49-F238E27FC236}">
                <a16:creationId xmlns:a16="http://schemas.microsoft.com/office/drawing/2014/main" id="{8358A33D-F7D3-9C9F-6F0D-00CA679FB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545" y="1366788"/>
            <a:ext cx="4931941" cy="1705788"/>
          </a:xfrm>
          <a:prstGeom prst="rect">
            <a:avLst/>
          </a:prstGeom>
        </p:spPr>
      </p:pic>
    </p:spTree>
    <p:extLst>
      <p:ext uri="{BB962C8B-B14F-4D97-AF65-F5344CB8AC3E}">
        <p14:creationId xmlns:p14="http://schemas.microsoft.com/office/powerpoint/2010/main" val="712082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0BBABDD-DFD0-CF80-7BC5-1FA33AD7F73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F785F39-CB06-3D2F-FF0E-4EFED2011FD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 –n </a:t>
            </a:r>
            <a:r>
              <a:rPr lang="en-US" dirty="0" err="1"/>
              <a:t>openshift-etcd</a:t>
            </a:r>
            <a:r>
              <a:rPr lang="en-US" dirty="0"/>
              <a:t> etcd-master01—o </a:t>
            </a:r>
            <a:r>
              <a:rPr lang="en-US" dirty="0" err="1"/>
              <a:t>json</a:t>
            </a:r>
            <a:r>
              <a:rPr lang="en-US" dirty="0"/>
              <a:t> | </a:t>
            </a:r>
            <a:r>
              <a:rPr lang="en-US" dirty="0" err="1"/>
              <a:t>jq</a:t>
            </a:r>
            <a:r>
              <a:rPr lang="en-US" dirty="0"/>
              <a:t> . </a:t>
            </a:r>
            <a:r>
              <a:rPr lang="en-US" dirty="0" err="1"/>
              <a:t>status.conditions</a:t>
            </a:r>
            <a:endParaRPr lang="en-US" dirty="0"/>
          </a:p>
        </p:txBody>
      </p:sp>
      <p:sp>
        <p:nvSpPr>
          <p:cNvPr id="5" name="TextBox 4">
            <a:extLst>
              <a:ext uri="{FF2B5EF4-FFF2-40B4-BE49-F238E27FC236}">
                <a16:creationId xmlns:a16="http://schemas.microsoft.com/office/drawing/2014/main" id="{73D377BF-E4DC-48A3-5965-2457AE9A68B5}"/>
              </a:ext>
            </a:extLst>
          </p:cNvPr>
          <p:cNvSpPr txBox="1"/>
          <p:nvPr/>
        </p:nvSpPr>
        <p:spPr>
          <a:xfrm>
            <a:off x="603518" y="1232922"/>
            <a:ext cx="2954955" cy="2677656"/>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detailed information about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etcd-master01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openshift-etcd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formatted as JSON.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tool is used to filter the output to show only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status conditions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of the pod, such as whether it’s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Initialized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Ready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ContainersReady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PodScheduled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with their corresponding status and timestamps. This allows for a quick inspection of the pod’s health and readiness.</a:t>
            </a:r>
          </a:p>
        </p:txBody>
      </p:sp>
      <p:pic>
        <p:nvPicPr>
          <p:cNvPr id="2" name="Picture 1" descr="A screenshot of a computer&#10;&#10;Description automatically generated">
            <a:extLst>
              <a:ext uri="{FF2B5EF4-FFF2-40B4-BE49-F238E27FC236}">
                <a16:creationId xmlns:a16="http://schemas.microsoft.com/office/drawing/2014/main" id="{41AAB1BC-F7DE-981F-46C2-3FAB899A9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241" y="1289050"/>
            <a:ext cx="5090538" cy="2343150"/>
          </a:xfrm>
          <a:prstGeom prst="rect">
            <a:avLst/>
          </a:prstGeom>
        </p:spPr>
      </p:pic>
    </p:spTree>
    <p:extLst>
      <p:ext uri="{BB962C8B-B14F-4D97-AF65-F5344CB8AC3E}">
        <p14:creationId xmlns:p14="http://schemas.microsoft.com/office/powerpoint/2010/main" val="3997987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CFD257A-9447-2185-9545-EEEA748ED13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4FD7079-0775-2BA3-7367-529FC2624756}"/>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 </a:t>
            </a:r>
            <a:r>
              <a:rPr lang="en-US" dirty="0" err="1"/>
              <a:t>clusteroperators</a:t>
            </a:r>
            <a:endParaRPr lang="en-US" dirty="0"/>
          </a:p>
        </p:txBody>
      </p:sp>
      <p:sp>
        <p:nvSpPr>
          <p:cNvPr id="5" name="TextBox 4">
            <a:extLst>
              <a:ext uri="{FF2B5EF4-FFF2-40B4-BE49-F238E27FC236}">
                <a16:creationId xmlns:a16="http://schemas.microsoft.com/office/drawing/2014/main" id="{E3547DCE-B7BF-B7A9-1E3C-8D1C9533B89C}"/>
              </a:ext>
            </a:extLst>
          </p:cNvPr>
          <p:cNvSpPr txBox="1"/>
          <p:nvPr/>
        </p:nvSpPr>
        <p:spPr>
          <a:xfrm>
            <a:off x="603518" y="1232922"/>
            <a:ext cx="2954955" cy="2677656"/>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all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cluster operators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the OpenShift environment, providing details about each operator’s current version, availability, and health status.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It shows whether the operators are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Available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Progressing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or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Degraded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along with how long they’ve been in their current state. For example, most operators here are available, not progressing, and not degraded, indicating that they are functioning properly.</a:t>
            </a:r>
          </a:p>
        </p:txBody>
      </p:sp>
      <p:pic>
        <p:nvPicPr>
          <p:cNvPr id="3" name="Picture 2" descr="A screenshot of a computer&#10;&#10;Description automatically generated">
            <a:extLst>
              <a:ext uri="{FF2B5EF4-FFF2-40B4-BE49-F238E27FC236}">
                <a16:creationId xmlns:a16="http://schemas.microsoft.com/office/drawing/2014/main" id="{6B4E620A-6105-FD06-1871-961673A97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090" y="1232922"/>
            <a:ext cx="5150130" cy="2495550"/>
          </a:xfrm>
          <a:prstGeom prst="rect">
            <a:avLst/>
          </a:prstGeom>
        </p:spPr>
      </p:pic>
    </p:spTree>
    <p:extLst>
      <p:ext uri="{BB962C8B-B14F-4D97-AF65-F5344CB8AC3E}">
        <p14:creationId xmlns:p14="http://schemas.microsoft.com/office/powerpoint/2010/main" val="179716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B50EC02-3F8A-2644-8587-FE58C255EBC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17B9D05-FD3C-FC5B-B40D-0908D1B432CB}"/>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Understanding User Authentication in OpenShift</a:t>
            </a:r>
            <a:br>
              <a:rPr lang="en-US" dirty="0"/>
            </a:br>
            <a:endParaRPr lang="en-US" dirty="0"/>
          </a:p>
        </p:txBody>
      </p:sp>
      <p:sp>
        <p:nvSpPr>
          <p:cNvPr id="3" name="TextBox 2">
            <a:extLst>
              <a:ext uri="{FF2B5EF4-FFF2-40B4-BE49-F238E27FC236}">
                <a16:creationId xmlns:a16="http://schemas.microsoft.com/office/drawing/2014/main" id="{923B0C9A-6330-348A-3851-B6D57840958F}"/>
              </a:ext>
            </a:extLst>
          </p:cNvPr>
          <p:cNvSpPr txBox="1"/>
          <p:nvPr/>
        </p:nvSpPr>
        <p:spPr>
          <a:xfrm>
            <a:off x="547153" y="868802"/>
            <a:ext cx="8185497" cy="2492990"/>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In OpenShift, users must log in (authenticate) before they can interact with the cluster. This login process ensures the system knows who is making the requests. Once logged in, the system checks what the user is allowed to do based on their assigned permissions. There are three main types of users in OpenShift: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 typeface="Wingdings" pitchFamily="2" charset="2"/>
              <a:buChar char="q"/>
            </a:pPr>
            <a:r>
              <a:rPr lang="en-US" sz="1200" dirty="0">
                <a:latin typeface="Roboto" panose="02000000000000000000" pitchFamily="2" charset="0"/>
                <a:ea typeface="Roboto" panose="02000000000000000000" pitchFamily="2" charset="0"/>
                <a:cs typeface="Roboto" panose="02000000000000000000" pitchFamily="2" charset="0"/>
              </a:rPr>
              <a:t>Regular Users: These are everyday users, like developers and administrators, who interact with the platform. Permissions are granted to them based on roles assigned to them or their groups.</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 typeface="Wingdings" pitchFamily="2" charset="2"/>
              <a:buChar char="q"/>
            </a:pPr>
            <a:r>
              <a:rPr lang="en-US" sz="1200" dirty="0">
                <a:latin typeface="Roboto" panose="02000000000000000000" pitchFamily="2" charset="0"/>
                <a:ea typeface="Roboto" panose="02000000000000000000" pitchFamily="2" charset="0"/>
                <a:cs typeface="Roboto" panose="02000000000000000000" pitchFamily="2" charset="0"/>
              </a:rPr>
              <a:t>System Users: These are special users that handle the platform’s background tasks. For example, a system administrator has full access to everything, while other system users handle automated tasks.</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lgn="just">
              <a:buFont typeface="Wingdings" pitchFamily="2" charset="2"/>
              <a:buChar char="q"/>
            </a:pPr>
            <a:r>
              <a:rPr lang="en-US" sz="1200" dirty="0">
                <a:latin typeface="Roboto" panose="02000000000000000000" pitchFamily="2" charset="0"/>
                <a:ea typeface="Roboto" panose="02000000000000000000" pitchFamily="2" charset="0"/>
                <a:cs typeface="Roboto" panose="02000000000000000000" pitchFamily="2" charset="0"/>
              </a:rPr>
              <a:t>Service Accounts: These are accounts used by services or applications within a project. When a new project is created, OpenShift automatically creates service accounts for it. Project administrators can also create additional service accounts to manage access within that project.</a:t>
            </a:r>
          </a:p>
        </p:txBody>
      </p:sp>
    </p:spTree>
    <p:extLst>
      <p:ext uri="{BB962C8B-B14F-4D97-AF65-F5344CB8AC3E}">
        <p14:creationId xmlns:p14="http://schemas.microsoft.com/office/powerpoint/2010/main" val="1192255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FA28C60-6110-5D20-91C6-1CF8F573AF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49E3C1F-4153-3AD3-744D-A5600B0C638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describe </a:t>
            </a:r>
            <a:r>
              <a:rPr lang="en-US" dirty="0" err="1"/>
              <a:t>clusteroperators</a:t>
            </a:r>
            <a:r>
              <a:rPr lang="en-US" dirty="0"/>
              <a:t> </a:t>
            </a:r>
            <a:r>
              <a:rPr lang="en-US" dirty="0" err="1"/>
              <a:t>openshift-apiserver</a:t>
            </a:r>
            <a:endParaRPr lang="en-US" dirty="0"/>
          </a:p>
        </p:txBody>
      </p:sp>
      <p:sp>
        <p:nvSpPr>
          <p:cNvPr id="5" name="TextBox 4">
            <a:extLst>
              <a:ext uri="{FF2B5EF4-FFF2-40B4-BE49-F238E27FC236}">
                <a16:creationId xmlns:a16="http://schemas.microsoft.com/office/drawing/2014/main" id="{C53B067A-3F7C-741C-F77F-5333692C8CE0}"/>
              </a:ext>
            </a:extLst>
          </p:cNvPr>
          <p:cNvSpPr txBox="1"/>
          <p:nvPr/>
        </p:nvSpPr>
        <p:spPr>
          <a:xfrm>
            <a:off x="79513" y="1163818"/>
            <a:ext cx="3637722" cy="3046988"/>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provides a detailed description of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openshift-apiserver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cluster operator in OpenShift. It includes metadata such as the API version, creation timestamp, and annotations that define its configuration, like high availability and self-managed settings.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status section shows conditions like the last transition time, status messages, and whether the operator is functioning as expected.</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is useful for administrators to review the configuration, state, and health of specific OpenShift cluster operators, helping to ensure the cluster’s components are operating smoothly.</a:t>
            </a:r>
          </a:p>
        </p:txBody>
      </p:sp>
      <p:pic>
        <p:nvPicPr>
          <p:cNvPr id="2" name="Picture 1" descr="A screenshot of a computer&#10;&#10;Description automatically generated">
            <a:extLst>
              <a:ext uri="{FF2B5EF4-FFF2-40B4-BE49-F238E27FC236}">
                <a16:creationId xmlns:a16="http://schemas.microsoft.com/office/drawing/2014/main" id="{958229AF-C379-2BB3-E027-8D35CCB15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724" y="1232922"/>
            <a:ext cx="5053496" cy="2448725"/>
          </a:xfrm>
          <a:prstGeom prst="rect">
            <a:avLst/>
          </a:prstGeom>
        </p:spPr>
      </p:pic>
    </p:spTree>
    <p:extLst>
      <p:ext uri="{BB962C8B-B14F-4D97-AF65-F5344CB8AC3E}">
        <p14:creationId xmlns:p14="http://schemas.microsoft.com/office/powerpoint/2010/main" val="1145430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1D9657-6C04-DF18-1801-0452F330FE1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1694C6B-579D-77CD-8724-F42E297515D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adm</a:t>
            </a:r>
            <a:r>
              <a:rPr lang="en-US" dirty="0"/>
              <a:t> top pods –A --sum</a:t>
            </a:r>
          </a:p>
        </p:txBody>
      </p:sp>
      <p:sp>
        <p:nvSpPr>
          <p:cNvPr id="5" name="TextBox 4">
            <a:extLst>
              <a:ext uri="{FF2B5EF4-FFF2-40B4-BE49-F238E27FC236}">
                <a16:creationId xmlns:a16="http://schemas.microsoft.com/office/drawing/2014/main" id="{CBB9B047-EE96-82CE-0E65-0CCB8EBF94D9}"/>
              </a:ext>
            </a:extLst>
          </p:cNvPr>
          <p:cNvSpPr txBox="1"/>
          <p:nvPr/>
        </p:nvSpPr>
        <p:spPr>
          <a:xfrm>
            <a:off x="79513" y="1163818"/>
            <a:ext cx="3637722" cy="3046988"/>
          </a:xfrm>
          <a:prstGeom prst="rect">
            <a:avLst/>
          </a:prstGeom>
          <a:noFill/>
        </p:spPr>
        <p:txBody>
          <a:bodyPr wrap="square" rtlCol="0">
            <a:spAutoFit/>
          </a:bodyPr>
          <a:lstStyle/>
          <a:p>
            <a:pPr marL="171450" indent="-1714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displays the resource usage (CPU and memory) for all pods across all namespaces (-A), summing up the usage for each pod. The output shows the namespace, pod name, CPU usage (in cores), and memory usage (in bytes). </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It provides a comprehensive view of how much resources each pod is consuming, which helps in monitoring and managing resource allocation in the cluster.</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is useful for identifying which pods are consuming the most resources and ensuring that resource usage is within acceptable limits.</a:t>
            </a:r>
          </a:p>
        </p:txBody>
      </p:sp>
      <p:pic>
        <p:nvPicPr>
          <p:cNvPr id="3" name="Picture 2" descr="A screenshot of a computer program&#10;&#10;Description automatically generated">
            <a:extLst>
              <a:ext uri="{FF2B5EF4-FFF2-40B4-BE49-F238E27FC236}">
                <a16:creationId xmlns:a16="http://schemas.microsoft.com/office/drawing/2014/main" id="{7020AE10-9D63-632F-6512-63D249881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763" y="1255940"/>
            <a:ext cx="5065457" cy="2631620"/>
          </a:xfrm>
          <a:prstGeom prst="rect">
            <a:avLst/>
          </a:prstGeom>
        </p:spPr>
      </p:pic>
    </p:spTree>
    <p:extLst>
      <p:ext uri="{BB962C8B-B14F-4D97-AF65-F5344CB8AC3E}">
        <p14:creationId xmlns:p14="http://schemas.microsoft.com/office/powerpoint/2010/main" val="4230848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E8D4CC2-5079-24B7-B8FB-AC60C2539BD4}"/>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8564596-2508-CF57-A383-4559D1DF0D9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 pods, </a:t>
            </a:r>
            <a:r>
              <a:rPr lang="en-US" dirty="0" err="1"/>
              <a:t>oc</a:t>
            </a:r>
            <a:r>
              <a:rPr lang="en-US" dirty="0"/>
              <a:t> </a:t>
            </a:r>
            <a:r>
              <a:rPr lang="en-US" dirty="0" err="1"/>
              <a:t>adm</a:t>
            </a:r>
            <a:r>
              <a:rPr lang="en-US" dirty="0"/>
              <a:t> top pods</a:t>
            </a:r>
          </a:p>
        </p:txBody>
      </p:sp>
      <p:pic>
        <p:nvPicPr>
          <p:cNvPr id="2" name="Picture 1" descr="A screen shot of a computer&#10;&#10;Description automatically generated">
            <a:extLst>
              <a:ext uri="{FF2B5EF4-FFF2-40B4-BE49-F238E27FC236}">
                <a16:creationId xmlns:a16="http://schemas.microsoft.com/office/drawing/2014/main" id="{3B664EDB-1255-9D33-5E4D-8BB7D675E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44" y="969542"/>
            <a:ext cx="8066912" cy="1705762"/>
          </a:xfrm>
          <a:prstGeom prst="rect">
            <a:avLst/>
          </a:prstGeom>
        </p:spPr>
      </p:pic>
      <p:sp>
        <p:nvSpPr>
          <p:cNvPr id="6" name="TextBox 5">
            <a:extLst>
              <a:ext uri="{FF2B5EF4-FFF2-40B4-BE49-F238E27FC236}">
                <a16:creationId xmlns:a16="http://schemas.microsoft.com/office/drawing/2014/main" id="{7627AEE6-2DD2-18BC-17EA-22E5FBE12DF8}"/>
              </a:ext>
            </a:extLst>
          </p:cNvPr>
          <p:cNvSpPr txBox="1"/>
          <p:nvPr/>
        </p:nvSpPr>
        <p:spPr>
          <a:xfrm>
            <a:off x="411251" y="3130827"/>
            <a:ext cx="8194206" cy="1015663"/>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first command lists all the pods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openshift-etcd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showing their labels and basic status. The second command breaks down the resource usage (CPU and memory) of individual containers inside the etcd-master01 pod, giving deeper insight into container-level resource consumption. This helps in efficiently monitoring the performance of critical services like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etcd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58661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4C24CC4-58CA-91E1-5544-E1014DC8F31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2F0DD36-1D0C-F3EC-DAD5-7CAEF5162106}"/>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 all -n </a:t>
            </a:r>
            <a:r>
              <a:rPr lang="en-US" dirty="0" err="1"/>
              <a:t>openshift</a:t>
            </a:r>
            <a:r>
              <a:rPr lang="en-US" dirty="0"/>
              <a:t>-monitoring --show-kind</a:t>
            </a:r>
          </a:p>
        </p:txBody>
      </p:sp>
      <p:sp>
        <p:nvSpPr>
          <p:cNvPr id="6" name="TextBox 5">
            <a:extLst>
              <a:ext uri="{FF2B5EF4-FFF2-40B4-BE49-F238E27FC236}">
                <a16:creationId xmlns:a16="http://schemas.microsoft.com/office/drawing/2014/main" id="{5AB21632-B0D4-1539-7D7A-60877408F2A3}"/>
              </a:ext>
            </a:extLst>
          </p:cNvPr>
          <p:cNvSpPr txBox="1"/>
          <p:nvPr/>
        </p:nvSpPr>
        <p:spPr>
          <a:xfrm>
            <a:off x="411250" y="3383228"/>
            <a:ext cx="8194206" cy="1569660"/>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all resources in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-monitoring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including pods, services,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daemonsets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deployments. The output provides information such as the readiness of pods, the status of services, their cluster IP addresses, and ports. It also lists the desired and current replica counts for deployments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daemonsets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is useful for administrators to get a comprehensive view of all resources running in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-monitoring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including their status, configuration, and resource allocation. The additional --show-kind option helps to display the type (kind) of each resource for better clarity.</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77BC5E98-5C8B-D4FE-B7E5-1B3D872D4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80" y="809961"/>
            <a:ext cx="4609575" cy="2386049"/>
          </a:xfrm>
          <a:prstGeom prst="rect">
            <a:avLst/>
          </a:prstGeom>
        </p:spPr>
      </p:pic>
    </p:spTree>
    <p:extLst>
      <p:ext uri="{BB962C8B-B14F-4D97-AF65-F5344CB8AC3E}">
        <p14:creationId xmlns:p14="http://schemas.microsoft.com/office/powerpoint/2010/main" val="2722034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BF32945-9417-72F1-7D79-61C922B22C7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3AA667E-8A72-9B85-8425-32B618F0B38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logs alertmanager-main-0 -n </a:t>
            </a:r>
            <a:r>
              <a:rPr lang="en-US" dirty="0" err="1"/>
              <a:t>openshift</a:t>
            </a:r>
            <a:r>
              <a:rPr lang="en-US" dirty="0"/>
              <a:t>-monitoring</a:t>
            </a:r>
          </a:p>
        </p:txBody>
      </p:sp>
      <p:sp>
        <p:nvSpPr>
          <p:cNvPr id="6" name="TextBox 5">
            <a:extLst>
              <a:ext uri="{FF2B5EF4-FFF2-40B4-BE49-F238E27FC236}">
                <a16:creationId xmlns:a16="http://schemas.microsoft.com/office/drawing/2014/main" id="{F9688A08-7910-3A66-809D-FBE689EF5280}"/>
              </a:ext>
            </a:extLst>
          </p:cNvPr>
          <p:cNvSpPr txBox="1"/>
          <p:nvPr/>
        </p:nvSpPr>
        <p:spPr>
          <a:xfrm>
            <a:off x="411250" y="3197248"/>
            <a:ext cx="8194206" cy="1384995"/>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logs of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alertmanager-main-0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running in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-monitoring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The logs show messages about the initialization of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Alertmanager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including the loading of configuration files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alertmanager.env.yaml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the setup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Alertmanager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service (listening on port 127.0.0.1:9093). These logs provide information about the start-up process, components, and any configurations applied during the pod’s initialization.</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is useful for debugging and monitoring the health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Alertmanager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service, helping administrators track the setup and ensure that it is running correctly.</a:t>
            </a:r>
          </a:p>
        </p:txBody>
      </p:sp>
      <p:pic>
        <p:nvPicPr>
          <p:cNvPr id="2" name="Picture 1" descr="A screenshot of a computer&#10;&#10;Description automatically generated">
            <a:extLst>
              <a:ext uri="{FF2B5EF4-FFF2-40B4-BE49-F238E27FC236}">
                <a16:creationId xmlns:a16="http://schemas.microsoft.com/office/drawing/2014/main" id="{E2EF7091-E47E-2E15-80FB-F4AE08CE6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85" y="950491"/>
            <a:ext cx="8047629" cy="1991522"/>
          </a:xfrm>
          <a:prstGeom prst="rect">
            <a:avLst/>
          </a:prstGeom>
        </p:spPr>
      </p:pic>
    </p:spTree>
    <p:extLst>
      <p:ext uri="{BB962C8B-B14F-4D97-AF65-F5344CB8AC3E}">
        <p14:creationId xmlns:p14="http://schemas.microsoft.com/office/powerpoint/2010/main" val="3696740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86D55B-AB1B-9FA1-9559-0125B5C555F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44DED85-1DF1-4C34-9E6A-7B78A9154131}"/>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 events -n </a:t>
            </a:r>
            <a:r>
              <a:rPr lang="en-US" dirty="0" err="1"/>
              <a:t>openshift</a:t>
            </a:r>
            <a:r>
              <a:rPr lang="en-US" dirty="0"/>
              <a:t>-image-registry</a:t>
            </a:r>
          </a:p>
        </p:txBody>
      </p:sp>
      <p:sp>
        <p:nvSpPr>
          <p:cNvPr id="6" name="TextBox 5">
            <a:extLst>
              <a:ext uri="{FF2B5EF4-FFF2-40B4-BE49-F238E27FC236}">
                <a16:creationId xmlns:a16="http://schemas.microsoft.com/office/drawing/2014/main" id="{0E9551C1-C7C3-083B-B7B5-AB3F444579BD}"/>
              </a:ext>
            </a:extLst>
          </p:cNvPr>
          <p:cNvSpPr txBox="1"/>
          <p:nvPr/>
        </p:nvSpPr>
        <p:spPr>
          <a:xfrm>
            <a:off x="411250" y="3367729"/>
            <a:ext cx="8194206" cy="1384995"/>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all events related to resources in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-image-registry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The output shows various events like pods being scheduled, interfaces being added, containers being pulled, and potential warnings such as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FailedMount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NetworkNotReady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issues. Each event includes details such as the event type (e.g., Normal, Warning), reason, the affected object, and a message describing what happened.</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is useful for tracking actions and issues that occur within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-image-registry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allowing administrators to diagnose and resolve problems by reviewing recent events and warnings.</a:t>
            </a:r>
          </a:p>
        </p:txBody>
      </p:sp>
      <p:pic>
        <p:nvPicPr>
          <p:cNvPr id="3" name="Picture 2" descr="A screenshot of a computer screen&#10;&#10;Description automatically generated">
            <a:extLst>
              <a:ext uri="{FF2B5EF4-FFF2-40B4-BE49-F238E27FC236}">
                <a16:creationId xmlns:a16="http://schemas.microsoft.com/office/drawing/2014/main" id="{6014CF6C-2D72-62F1-FDA2-9ED0491CD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143" y="797607"/>
            <a:ext cx="5584419" cy="2452272"/>
          </a:xfrm>
          <a:prstGeom prst="rect">
            <a:avLst/>
          </a:prstGeom>
        </p:spPr>
      </p:pic>
    </p:spTree>
    <p:extLst>
      <p:ext uri="{BB962C8B-B14F-4D97-AF65-F5344CB8AC3E}">
        <p14:creationId xmlns:p14="http://schemas.microsoft.com/office/powerpoint/2010/main" val="3584864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D35FA5-90E7-8A57-45E7-0FD11A66856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6991E37-9A0A-86C1-AE7C-C3B06E3FD387}"/>
              </a:ext>
            </a:extLst>
          </p:cNvPr>
          <p:cNvSpPr txBox="1">
            <a:spLocks noGrp="1"/>
          </p:cNvSpPr>
          <p:nvPr>
            <p:ph type="title"/>
          </p:nvPr>
        </p:nvSpPr>
        <p:spPr>
          <a:xfrm>
            <a:off x="411250" y="236524"/>
            <a:ext cx="8179073" cy="1384995"/>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get node master01 -o </a:t>
            </a:r>
            <a:r>
              <a:rPr lang="en-US" dirty="0" err="1"/>
              <a:t>jsonpath</a:t>
            </a:r>
            <a:r>
              <a:rPr lang="en-US" dirty="0"/>
              <a:t>='{.</a:t>
            </a:r>
            <a:r>
              <a:rPr lang="en-US" dirty="0" err="1"/>
              <a:t>status.allocatable.cpu</a:t>
            </a:r>
            <a:r>
              <a:rPr lang="en-US" dirty="0"/>
              <a:t>}{"\n"}Capacity: {.</a:t>
            </a:r>
            <a:r>
              <a:rPr lang="en-US" dirty="0" err="1"/>
              <a:t>status.capacity.cpu</a:t>
            </a:r>
            <a:r>
              <a:rPr lang="en-US" dirty="0"/>
              <a:t>}{"\n"}'</a:t>
            </a:r>
          </a:p>
        </p:txBody>
      </p:sp>
      <p:sp>
        <p:nvSpPr>
          <p:cNvPr id="6" name="TextBox 5">
            <a:extLst>
              <a:ext uri="{FF2B5EF4-FFF2-40B4-BE49-F238E27FC236}">
                <a16:creationId xmlns:a16="http://schemas.microsoft.com/office/drawing/2014/main" id="{EAA0F46F-F9D2-6D9B-D6BD-301F47A41CE2}"/>
              </a:ext>
            </a:extLst>
          </p:cNvPr>
          <p:cNvSpPr txBox="1"/>
          <p:nvPr/>
        </p:nvSpPr>
        <p:spPr>
          <a:xfrm>
            <a:off x="411250" y="3367729"/>
            <a:ext cx="8194206"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retrieves the CPU resource details for the node master01, showing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allocatable CPU</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(available for workloads) as 5500m (5.5 cores) and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total CPU capacity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of the node as 6 cores. This is useful for administrators to quickly assess how much CPU is available versus the total capacity on the node, aiding in resource monitoring and planning.</a:t>
            </a:r>
          </a:p>
        </p:txBody>
      </p:sp>
      <p:pic>
        <p:nvPicPr>
          <p:cNvPr id="2" name="Picture 1" descr="A screen shot of a computer&#10;&#10;Description automatically generated">
            <a:extLst>
              <a:ext uri="{FF2B5EF4-FFF2-40B4-BE49-F238E27FC236}">
                <a16:creationId xmlns:a16="http://schemas.microsoft.com/office/drawing/2014/main" id="{400DC822-DF93-BF42-D296-A4F91F79A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7" y="1621519"/>
            <a:ext cx="8036646" cy="1042600"/>
          </a:xfrm>
          <a:prstGeom prst="rect">
            <a:avLst/>
          </a:prstGeom>
        </p:spPr>
      </p:pic>
    </p:spTree>
    <p:extLst>
      <p:ext uri="{BB962C8B-B14F-4D97-AF65-F5344CB8AC3E}">
        <p14:creationId xmlns:p14="http://schemas.microsoft.com/office/powerpoint/2010/main" val="1897829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BF4B1EE-8A6B-55FB-8DE6-D6EB459827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B3D61F8-4FF7-BA70-9C5E-CD49BFBDC179}"/>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adm</a:t>
            </a:r>
            <a:r>
              <a:rPr lang="en-US" dirty="0"/>
              <a:t> node-logs master01 -u </a:t>
            </a:r>
            <a:r>
              <a:rPr lang="en-US" dirty="0" err="1"/>
              <a:t>kubelet</a:t>
            </a:r>
            <a:r>
              <a:rPr lang="en-US" dirty="0"/>
              <a:t> --tail 2</a:t>
            </a:r>
          </a:p>
        </p:txBody>
      </p:sp>
      <p:sp>
        <p:nvSpPr>
          <p:cNvPr id="6" name="TextBox 5">
            <a:extLst>
              <a:ext uri="{FF2B5EF4-FFF2-40B4-BE49-F238E27FC236}">
                <a16:creationId xmlns:a16="http://schemas.microsoft.com/office/drawing/2014/main" id="{EF5526E6-FFA7-47E9-D76E-F97699E4191F}"/>
              </a:ext>
            </a:extLst>
          </p:cNvPr>
          <p:cNvSpPr txBox="1"/>
          <p:nvPr/>
        </p:nvSpPr>
        <p:spPr>
          <a:xfrm>
            <a:off x="411250" y="3367729"/>
            <a:ext cx="8194206" cy="1200329"/>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fetches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kubelet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logs from the node master01 and displays the last two log entries (--tail 2). The logs show updates related to the pod status, indicating that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kube-apiserver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-controller-manager pods on the master01 node are running.</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is useful for quickly viewing recent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kubelet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activity on a node, helping administrators monitor pod status and diagnose potential issues in real-time.</a:t>
            </a:r>
          </a:p>
        </p:txBody>
      </p:sp>
      <p:pic>
        <p:nvPicPr>
          <p:cNvPr id="3" name="Picture 2" descr="A screenshot of a computer&#10;&#10;Description automatically generated">
            <a:extLst>
              <a:ext uri="{FF2B5EF4-FFF2-40B4-BE49-F238E27FC236}">
                <a16:creationId xmlns:a16="http://schemas.microsoft.com/office/drawing/2014/main" id="{C48D5AFD-BAAB-3AF0-EAFF-4A926433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250" y="1508710"/>
            <a:ext cx="8194206" cy="1063040"/>
          </a:xfrm>
          <a:prstGeom prst="rect">
            <a:avLst/>
          </a:prstGeom>
        </p:spPr>
      </p:pic>
    </p:spTree>
    <p:extLst>
      <p:ext uri="{BB962C8B-B14F-4D97-AF65-F5344CB8AC3E}">
        <p14:creationId xmlns:p14="http://schemas.microsoft.com/office/powerpoint/2010/main" val="2366102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CF0A5F-29FC-95E6-043F-B8A6A3F8801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664561E-D4BA-C279-A96E-2D645A0D360D}"/>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debug node/master01</a:t>
            </a:r>
          </a:p>
        </p:txBody>
      </p:sp>
      <p:sp>
        <p:nvSpPr>
          <p:cNvPr id="6" name="TextBox 5">
            <a:extLst>
              <a:ext uri="{FF2B5EF4-FFF2-40B4-BE49-F238E27FC236}">
                <a16:creationId xmlns:a16="http://schemas.microsoft.com/office/drawing/2014/main" id="{B6A6AED5-2970-7167-7AD1-A9310E92F5D4}"/>
              </a:ext>
            </a:extLst>
          </p:cNvPr>
          <p:cNvSpPr txBox="1"/>
          <p:nvPr/>
        </p:nvSpPr>
        <p:spPr>
          <a:xfrm>
            <a:off x="411250" y="3367729"/>
            <a:ext cx="8194206" cy="156966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initiates a debugging session on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master01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node. It allows administrators to access the node and troubleshoot issues. In this case, the session switches to the node’s root filesystem (chroot /host), where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systemctl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status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kubelet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is run to check the status of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Kubelet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service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output shows that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kubelet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service is active and running, providing details such as its process ID, memory usage, CPU time, and related system logs.</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is useful for diagnosing issues at the node level, allowing admins to inspect key services like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kubelet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which is critical for managing pods on the node.</a:t>
            </a:r>
          </a:p>
        </p:txBody>
      </p:sp>
      <p:pic>
        <p:nvPicPr>
          <p:cNvPr id="2" name="Picture 1" descr="A screenshot of a computer&#10;&#10;Description automatically generated">
            <a:extLst>
              <a:ext uri="{FF2B5EF4-FFF2-40B4-BE49-F238E27FC236}">
                <a16:creationId xmlns:a16="http://schemas.microsoft.com/office/drawing/2014/main" id="{B3962BA1-9176-3231-D761-80F2E87D5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366" y="803147"/>
            <a:ext cx="5873858" cy="2563613"/>
          </a:xfrm>
          <a:prstGeom prst="rect">
            <a:avLst/>
          </a:prstGeom>
        </p:spPr>
      </p:pic>
    </p:spTree>
    <p:extLst>
      <p:ext uri="{BB962C8B-B14F-4D97-AF65-F5344CB8AC3E}">
        <p14:creationId xmlns:p14="http://schemas.microsoft.com/office/powerpoint/2010/main" val="2970319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289EEAA-5C6F-AA71-A1C9-D564001BD52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B9454A2-AA24-275D-2416-E0C08AAD826D}"/>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adm</a:t>
            </a:r>
            <a:r>
              <a:rPr lang="en-US" dirty="0"/>
              <a:t> must-gather --</a:t>
            </a:r>
            <a:r>
              <a:rPr lang="en-US" dirty="0" err="1"/>
              <a:t>dest-dir</a:t>
            </a:r>
            <a:r>
              <a:rPr lang="en-US" dirty="0"/>
              <a:t> /home/student/must-gather</a:t>
            </a:r>
          </a:p>
        </p:txBody>
      </p:sp>
      <p:sp>
        <p:nvSpPr>
          <p:cNvPr id="6" name="TextBox 5">
            <a:extLst>
              <a:ext uri="{FF2B5EF4-FFF2-40B4-BE49-F238E27FC236}">
                <a16:creationId xmlns:a16="http://schemas.microsoft.com/office/drawing/2014/main" id="{39FD13AC-99ED-38DF-7543-2B380D2B7CB0}"/>
              </a:ext>
            </a:extLst>
          </p:cNvPr>
          <p:cNvSpPr txBox="1"/>
          <p:nvPr/>
        </p:nvSpPr>
        <p:spPr>
          <a:xfrm>
            <a:off x="411250" y="3367729"/>
            <a:ext cx="8194206" cy="1323439"/>
          </a:xfrm>
          <a:prstGeom prst="rect">
            <a:avLst/>
          </a:prstGeom>
          <a:noFill/>
        </p:spPr>
        <p:txBody>
          <a:bodyPr wrap="square" rtlCol="0">
            <a:spAutoFit/>
          </a:bodyPr>
          <a:lstStyle/>
          <a:p>
            <a:r>
              <a:rPr lang="en-US" sz="1600" dirty="0">
                <a:solidFill>
                  <a:srgbClr val="0E0E0E"/>
                </a:solidFill>
                <a:effectLst/>
                <a:latin typeface=".SF NS"/>
              </a:rPr>
              <a:t>The command </a:t>
            </a:r>
            <a:r>
              <a:rPr lang="en-US" sz="1600" dirty="0" err="1">
                <a:solidFill>
                  <a:srgbClr val="0E0E0E"/>
                </a:solidFill>
                <a:effectLst/>
                <a:latin typeface=".AppleSystemUIFontMonospaced"/>
              </a:rPr>
              <a:t>oc</a:t>
            </a:r>
            <a:r>
              <a:rPr lang="en-US" sz="1600" dirty="0">
                <a:solidFill>
                  <a:srgbClr val="0E0E0E"/>
                </a:solidFill>
                <a:effectLst/>
                <a:latin typeface=".AppleSystemUIFontMonospaced"/>
              </a:rPr>
              <a:t> </a:t>
            </a:r>
            <a:r>
              <a:rPr lang="en-US" sz="1600" dirty="0" err="1">
                <a:solidFill>
                  <a:srgbClr val="0E0E0E"/>
                </a:solidFill>
                <a:effectLst/>
                <a:latin typeface=".AppleSystemUIFontMonospaced"/>
              </a:rPr>
              <a:t>adm</a:t>
            </a:r>
            <a:r>
              <a:rPr lang="en-US" sz="1600" dirty="0">
                <a:solidFill>
                  <a:srgbClr val="0E0E0E"/>
                </a:solidFill>
                <a:effectLst/>
                <a:latin typeface=".AppleSystemUIFontMonospaced"/>
              </a:rPr>
              <a:t> must-gather --</a:t>
            </a:r>
            <a:r>
              <a:rPr lang="en-US" sz="1600" dirty="0" err="1">
                <a:solidFill>
                  <a:srgbClr val="0E0E0E"/>
                </a:solidFill>
                <a:effectLst/>
                <a:latin typeface=".AppleSystemUIFontMonospaced"/>
              </a:rPr>
              <a:t>dest-dir</a:t>
            </a:r>
            <a:r>
              <a:rPr lang="en-US" sz="1600" dirty="0">
                <a:solidFill>
                  <a:srgbClr val="0E0E0E"/>
                </a:solidFill>
                <a:effectLst/>
                <a:latin typeface=".AppleSystemUIFontMonospaced"/>
              </a:rPr>
              <a:t> /home/student/must-gather</a:t>
            </a:r>
            <a:r>
              <a:rPr lang="en-US" sz="1600" dirty="0">
                <a:solidFill>
                  <a:srgbClr val="0E0E0E"/>
                </a:solidFill>
                <a:effectLst/>
                <a:latin typeface=".SF NS"/>
              </a:rPr>
              <a:t> runs the </a:t>
            </a:r>
            <a:r>
              <a:rPr lang="en-US" sz="1600" b="1" dirty="0">
                <a:solidFill>
                  <a:srgbClr val="0E0E0E"/>
                </a:solidFill>
                <a:effectLst/>
                <a:latin typeface=".SF NS"/>
              </a:rPr>
              <a:t>must-gather</a:t>
            </a:r>
            <a:r>
              <a:rPr lang="en-US" sz="1600" dirty="0">
                <a:solidFill>
                  <a:srgbClr val="0E0E0E"/>
                </a:solidFill>
                <a:effectLst/>
                <a:latin typeface=".SF NS"/>
              </a:rPr>
              <a:t> tool to collect diagnostic data from the OpenShift cluster, saving it in the specified directory. It gathers information about the cluster version, operator health, and various namespaces, which is useful for troubleshooting and debugging cluster issues. The output confirms that the cluster is healthy and stable before collecting data from multiple components.</a:t>
            </a:r>
          </a:p>
        </p:txBody>
      </p:sp>
      <p:pic>
        <p:nvPicPr>
          <p:cNvPr id="3" name="Picture 2" descr="A screen shot of a computer&#10;&#10;Description automatically generated">
            <a:extLst>
              <a:ext uri="{FF2B5EF4-FFF2-40B4-BE49-F238E27FC236}">
                <a16:creationId xmlns:a16="http://schemas.microsoft.com/office/drawing/2014/main" id="{C11BB676-56CD-A040-1AC1-2D34BBBB5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613" y="1139086"/>
            <a:ext cx="4982160" cy="2174437"/>
          </a:xfrm>
          <a:prstGeom prst="rect">
            <a:avLst/>
          </a:prstGeom>
        </p:spPr>
      </p:pic>
    </p:spTree>
    <p:extLst>
      <p:ext uri="{BB962C8B-B14F-4D97-AF65-F5344CB8AC3E}">
        <p14:creationId xmlns:p14="http://schemas.microsoft.com/office/powerpoint/2010/main" val="2424887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7E18752-B3DA-73B7-6839-C5B42DDEE5C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D716CC5-3F6C-784D-E334-5BE409CB388A}"/>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Summary of Kubernetes and OpenShift Main Resource Types</a:t>
            </a:r>
            <a:br>
              <a:rPr lang="en-US" dirty="0"/>
            </a:br>
            <a:endParaRPr lang="en-US" dirty="0"/>
          </a:p>
        </p:txBody>
      </p:sp>
      <p:sp>
        <p:nvSpPr>
          <p:cNvPr id="3" name="TextBox 2">
            <a:extLst>
              <a:ext uri="{FF2B5EF4-FFF2-40B4-BE49-F238E27FC236}">
                <a16:creationId xmlns:a16="http://schemas.microsoft.com/office/drawing/2014/main" id="{5CDC2032-1B2D-8A5C-EF4A-E01A52608F79}"/>
              </a:ext>
            </a:extLst>
          </p:cNvPr>
          <p:cNvSpPr txBox="1"/>
          <p:nvPr/>
        </p:nvSpPr>
        <p:spPr>
          <a:xfrm>
            <a:off x="547153" y="868802"/>
            <a:ext cx="8185497" cy="3970318"/>
          </a:xfrm>
          <a:prstGeom prst="rect">
            <a:avLst/>
          </a:prstGeom>
          <a:noFill/>
        </p:spPr>
        <p:txBody>
          <a:bodyPr wrap="square" rtlCol="0">
            <a:spAutoFit/>
          </a:bodyPr>
          <a:lstStyle/>
          <a:p>
            <a:pPr marL="228600" indent="-22860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Pods (pod)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 collection of containers sharing resources like IP addresses and storage, representing the smallest unit of work in Kubernetes.</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Services (svc)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Define a single IP/port combination for accessing a pool of pods, connecting clients to pods in a round-robin fashion.</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Ensures a specified number of pod replicas are running at all times.</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Persistent Volumes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Define storage areas for pods to use.</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Persistent Volume Claims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Requests for storage from a pod, linking PVs to pods so containers can use the storage.</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(cm) &amp; Secrets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Store key-value pairs used by other resources. Secrets differ by encoding values for security.</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 (deploy)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Defines the configuration for a set of containers, managing strategies like scaling and updating containers.</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BuildConfig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bc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(OpenShift-specific) Defines a process, often used with Source-to-Image (S2I) for building container images from application code.</a:t>
            </a:r>
          </a:p>
        </p:txBody>
      </p:sp>
    </p:spTree>
    <p:extLst>
      <p:ext uri="{BB962C8B-B14F-4D97-AF65-F5344CB8AC3E}">
        <p14:creationId xmlns:p14="http://schemas.microsoft.com/office/powerpoint/2010/main" val="1058418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874615F-25C7-14F0-4ED2-D684A38BBC5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E1973AB-6995-4DF4-7072-9F81CA6CD788}"/>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a:t>
            </a:r>
            <a:r>
              <a:rPr lang="en-US" dirty="0" err="1"/>
              <a:t>adm</a:t>
            </a:r>
            <a:r>
              <a:rPr lang="en-US" dirty="0"/>
              <a:t> inspect </a:t>
            </a:r>
            <a:r>
              <a:rPr lang="en-US" dirty="0" err="1"/>
              <a:t>clusteroperator</a:t>
            </a:r>
            <a:r>
              <a:rPr lang="en-US" dirty="0"/>
              <a:t>/</a:t>
            </a:r>
            <a:r>
              <a:rPr lang="en-US" dirty="0" err="1"/>
              <a:t>kube-apiserver</a:t>
            </a:r>
            <a:r>
              <a:rPr lang="en-US" dirty="0"/>
              <a:t> --</a:t>
            </a:r>
            <a:r>
              <a:rPr lang="en-US" dirty="0" err="1"/>
              <a:t>dest-dir</a:t>
            </a:r>
            <a:r>
              <a:rPr lang="en-US" dirty="0"/>
              <a:t> /home/student/inspect --since 5m</a:t>
            </a:r>
          </a:p>
        </p:txBody>
      </p:sp>
      <p:sp>
        <p:nvSpPr>
          <p:cNvPr id="6" name="TextBox 5">
            <a:extLst>
              <a:ext uri="{FF2B5EF4-FFF2-40B4-BE49-F238E27FC236}">
                <a16:creationId xmlns:a16="http://schemas.microsoft.com/office/drawing/2014/main" id="{215122DD-79FB-7A07-525D-9862C96BE037}"/>
              </a:ext>
            </a:extLst>
          </p:cNvPr>
          <p:cNvSpPr txBox="1"/>
          <p:nvPr/>
        </p:nvSpPr>
        <p:spPr>
          <a:xfrm>
            <a:off x="411250" y="3367729"/>
            <a:ext cx="8194206" cy="1569660"/>
          </a:xfrm>
          <a:prstGeom prst="rect">
            <a:avLst/>
          </a:prstGeom>
          <a:noFill/>
        </p:spPr>
        <p:txBody>
          <a:bodyPr wrap="square" rtlCol="0">
            <a:spAutoFit/>
          </a:bodyPr>
          <a:lstStyle/>
          <a:p>
            <a:r>
              <a:rPr lang="en-US" sz="1600" dirty="0">
                <a:solidFill>
                  <a:srgbClr val="0E0E0E"/>
                </a:solidFill>
                <a:effectLst/>
                <a:latin typeface=".SF NS"/>
              </a:rPr>
              <a:t>The command </a:t>
            </a:r>
            <a:r>
              <a:rPr lang="en-US" sz="1600" dirty="0" err="1">
                <a:solidFill>
                  <a:srgbClr val="0E0E0E"/>
                </a:solidFill>
                <a:effectLst/>
                <a:latin typeface=".SF NS"/>
              </a:rPr>
              <a:t>oc</a:t>
            </a:r>
            <a:r>
              <a:rPr lang="en-US" sz="1600" dirty="0">
                <a:solidFill>
                  <a:srgbClr val="0E0E0E"/>
                </a:solidFill>
                <a:effectLst/>
                <a:latin typeface=".SF NS"/>
              </a:rPr>
              <a:t> </a:t>
            </a:r>
            <a:r>
              <a:rPr lang="en-US" sz="1600" dirty="0" err="1">
                <a:solidFill>
                  <a:srgbClr val="0E0E0E"/>
                </a:solidFill>
                <a:effectLst/>
                <a:latin typeface=".SF NS"/>
              </a:rPr>
              <a:t>adm</a:t>
            </a:r>
            <a:r>
              <a:rPr lang="en-US" sz="1600" dirty="0">
                <a:solidFill>
                  <a:srgbClr val="0E0E0E"/>
                </a:solidFill>
                <a:effectLst/>
                <a:latin typeface=".SF NS"/>
              </a:rPr>
              <a:t> inspect </a:t>
            </a:r>
            <a:r>
              <a:rPr lang="en-US" sz="1600" dirty="0" err="1">
                <a:solidFill>
                  <a:srgbClr val="0E0E0E"/>
                </a:solidFill>
                <a:effectLst/>
                <a:latin typeface=".SF NS"/>
              </a:rPr>
              <a:t>clusteroperator</a:t>
            </a:r>
            <a:r>
              <a:rPr lang="en-US" sz="1600" dirty="0">
                <a:solidFill>
                  <a:srgbClr val="0E0E0E"/>
                </a:solidFill>
                <a:effectLst/>
                <a:latin typeface=".SF NS"/>
              </a:rPr>
              <a:t>/</a:t>
            </a:r>
            <a:r>
              <a:rPr lang="en-US" sz="1600" dirty="0" err="1">
                <a:solidFill>
                  <a:srgbClr val="0E0E0E"/>
                </a:solidFill>
                <a:effectLst/>
                <a:latin typeface=".SF NS"/>
              </a:rPr>
              <a:t>kube-apiserver</a:t>
            </a:r>
            <a:r>
              <a:rPr lang="en-US" sz="1600" dirty="0">
                <a:solidFill>
                  <a:srgbClr val="0E0E0E"/>
                </a:solidFill>
                <a:effectLst/>
                <a:latin typeface=".SF NS"/>
              </a:rPr>
              <a:t> --</a:t>
            </a:r>
            <a:r>
              <a:rPr lang="en-US" sz="1600" dirty="0" err="1">
                <a:solidFill>
                  <a:srgbClr val="0E0E0E"/>
                </a:solidFill>
                <a:effectLst/>
                <a:latin typeface=".SF NS"/>
              </a:rPr>
              <a:t>dest-dir</a:t>
            </a:r>
            <a:r>
              <a:rPr lang="en-US" sz="1600" dirty="0">
                <a:solidFill>
                  <a:srgbClr val="0E0E0E"/>
                </a:solidFill>
                <a:effectLst/>
                <a:latin typeface=".SF NS"/>
              </a:rPr>
              <a:t> /home/student/inspect --since 5m collects diagnostic data for the </a:t>
            </a:r>
            <a:r>
              <a:rPr lang="en-US" sz="1600" dirty="0" err="1">
                <a:solidFill>
                  <a:srgbClr val="0E0E0E"/>
                </a:solidFill>
                <a:effectLst/>
                <a:latin typeface=".SF NS"/>
              </a:rPr>
              <a:t>kube-apiserver</a:t>
            </a:r>
            <a:r>
              <a:rPr lang="en-US" sz="1600" dirty="0">
                <a:solidFill>
                  <a:srgbClr val="0E0E0E"/>
                </a:solidFill>
                <a:effectLst/>
                <a:latin typeface=".SF NS"/>
              </a:rPr>
              <a:t> operator from the last 5 minutes, saving it to the specified directory. It gathers data from relevant namespaces and components for troubleshooting. After gathering, the user lists and then removes the inspection directory. This command helps quickly inspect recent activity related to the </a:t>
            </a:r>
            <a:r>
              <a:rPr lang="en-US" sz="1600" dirty="0" err="1">
                <a:solidFill>
                  <a:srgbClr val="0E0E0E"/>
                </a:solidFill>
                <a:effectLst/>
                <a:latin typeface=".SF NS"/>
              </a:rPr>
              <a:t>kube-apiserver</a:t>
            </a:r>
            <a:r>
              <a:rPr lang="en-US" sz="1600" dirty="0">
                <a:solidFill>
                  <a:srgbClr val="0E0E0E"/>
                </a:solidFill>
                <a:effectLst/>
                <a:latin typeface=".SF NS"/>
              </a:rPr>
              <a:t> operator.</a:t>
            </a:r>
          </a:p>
          <a:p>
            <a:endParaRPr lang="en-US" sz="1600" dirty="0">
              <a:solidFill>
                <a:srgbClr val="0E0E0E"/>
              </a:solidFill>
              <a:effectLst/>
              <a:latin typeface=".SF NS"/>
            </a:endParaRPr>
          </a:p>
        </p:txBody>
      </p:sp>
      <p:pic>
        <p:nvPicPr>
          <p:cNvPr id="2" name="Picture 1" descr="A screenshot of a computer&#10;&#10;Description automatically generated">
            <a:extLst>
              <a:ext uri="{FF2B5EF4-FFF2-40B4-BE49-F238E27FC236}">
                <a16:creationId xmlns:a16="http://schemas.microsoft.com/office/drawing/2014/main" id="{589D6F3E-4746-A36F-A12C-1959BE8DE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132" y="1084881"/>
            <a:ext cx="6916004" cy="2208773"/>
          </a:xfrm>
          <a:prstGeom prst="rect">
            <a:avLst/>
          </a:prstGeom>
        </p:spPr>
      </p:pic>
    </p:spTree>
    <p:extLst>
      <p:ext uri="{BB962C8B-B14F-4D97-AF65-F5344CB8AC3E}">
        <p14:creationId xmlns:p14="http://schemas.microsoft.com/office/powerpoint/2010/main" val="913077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93" name="Google Shape;2093;p41"/>
          <p:cNvGrpSpPr/>
          <p:nvPr/>
        </p:nvGrpSpPr>
        <p:grpSpPr>
          <a:xfrm>
            <a:off x="2271410" y="1088387"/>
            <a:ext cx="4980560" cy="2783221"/>
            <a:chOff x="3575731" y="981383"/>
            <a:chExt cx="1992654" cy="1357951"/>
          </a:xfrm>
        </p:grpSpPr>
        <p:grpSp>
          <p:nvGrpSpPr>
            <p:cNvPr id="2094" name="Google Shape;2094;p41"/>
            <p:cNvGrpSpPr/>
            <p:nvPr/>
          </p:nvGrpSpPr>
          <p:grpSpPr>
            <a:xfrm>
              <a:off x="3575731" y="981383"/>
              <a:ext cx="1992654" cy="1357951"/>
              <a:chOff x="3643323" y="2243403"/>
              <a:chExt cx="1778202" cy="1211807"/>
            </a:xfrm>
          </p:grpSpPr>
          <p:sp>
            <p:nvSpPr>
              <p:cNvPr id="2095" name="Google Shape;2095;p41"/>
              <p:cNvSpPr/>
              <p:nvPr/>
            </p:nvSpPr>
            <p:spPr>
              <a:xfrm>
                <a:off x="3665033" y="2266731"/>
                <a:ext cx="1756493" cy="1138252"/>
              </a:xfrm>
              <a:custGeom>
                <a:avLst/>
                <a:gdLst/>
                <a:ahLst/>
                <a:cxnLst/>
                <a:rect l="l" t="t" r="r" b="b"/>
                <a:pathLst>
                  <a:path w="26053" h="16883" extrusionOk="0">
                    <a:moveTo>
                      <a:pt x="5833" y="1376"/>
                    </a:moveTo>
                    <a:cubicBezTo>
                      <a:pt x="5844" y="1376"/>
                      <a:pt x="5854" y="1377"/>
                      <a:pt x="5865" y="1380"/>
                    </a:cubicBezTo>
                    <a:lnTo>
                      <a:pt x="5904" y="1388"/>
                    </a:lnTo>
                    <a:cubicBezTo>
                      <a:pt x="5973" y="1411"/>
                      <a:pt x="6019" y="1487"/>
                      <a:pt x="5996" y="1564"/>
                    </a:cubicBezTo>
                    <a:cubicBezTo>
                      <a:pt x="5980" y="1626"/>
                      <a:pt x="5927" y="1664"/>
                      <a:pt x="5865" y="1664"/>
                    </a:cubicBezTo>
                    <a:cubicBezTo>
                      <a:pt x="5858" y="1665"/>
                      <a:pt x="5851" y="1665"/>
                      <a:pt x="5845" y="1665"/>
                    </a:cubicBezTo>
                    <a:cubicBezTo>
                      <a:pt x="5784" y="1665"/>
                      <a:pt x="5732" y="1635"/>
                      <a:pt x="5704" y="1579"/>
                    </a:cubicBezTo>
                    <a:cubicBezTo>
                      <a:pt x="5681" y="1541"/>
                      <a:pt x="5681" y="1487"/>
                      <a:pt x="5704" y="1449"/>
                    </a:cubicBezTo>
                    <a:cubicBezTo>
                      <a:pt x="5729" y="1405"/>
                      <a:pt x="5781" y="1376"/>
                      <a:pt x="5833" y="1376"/>
                    </a:cubicBezTo>
                    <a:close/>
                    <a:moveTo>
                      <a:pt x="4848" y="1428"/>
                    </a:moveTo>
                    <a:cubicBezTo>
                      <a:pt x="4865" y="1428"/>
                      <a:pt x="4883" y="1430"/>
                      <a:pt x="4898" y="1434"/>
                    </a:cubicBezTo>
                    <a:cubicBezTo>
                      <a:pt x="4952" y="1449"/>
                      <a:pt x="4982" y="1487"/>
                      <a:pt x="4982" y="1541"/>
                    </a:cubicBezTo>
                    <a:cubicBezTo>
                      <a:pt x="4975" y="1610"/>
                      <a:pt x="4921" y="1672"/>
                      <a:pt x="4844" y="1687"/>
                    </a:cubicBezTo>
                    <a:cubicBezTo>
                      <a:pt x="4834" y="1689"/>
                      <a:pt x="4824" y="1690"/>
                      <a:pt x="4813" y="1690"/>
                    </a:cubicBezTo>
                    <a:cubicBezTo>
                      <a:pt x="4755" y="1690"/>
                      <a:pt x="4700" y="1655"/>
                      <a:pt x="4668" y="1603"/>
                    </a:cubicBezTo>
                    <a:cubicBezTo>
                      <a:pt x="4645" y="1564"/>
                      <a:pt x="4652" y="1510"/>
                      <a:pt x="4683" y="1472"/>
                    </a:cubicBezTo>
                    <a:lnTo>
                      <a:pt x="4691" y="1472"/>
                    </a:lnTo>
                    <a:cubicBezTo>
                      <a:pt x="4722" y="1434"/>
                      <a:pt x="4768" y="1441"/>
                      <a:pt x="4798" y="1434"/>
                    </a:cubicBezTo>
                    <a:cubicBezTo>
                      <a:pt x="4814" y="1430"/>
                      <a:pt x="4831" y="1428"/>
                      <a:pt x="4848" y="1428"/>
                    </a:cubicBezTo>
                    <a:close/>
                    <a:moveTo>
                      <a:pt x="4238" y="1933"/>
                    </a:moveTo>
                    <a:cubicBezTo>
                      <a:pt x="4315" y="1933"/>
                      <a:pt x="4384" y="2002"/>
                      <a:pt x="4384" y="2086"/>
                    </a:cubicBezTo>
                    <a:cubicBezTo>
                      <a:pt x="4384" y="2186"/>
                      <a:pt x="4307" y="2278"/>
                      <a:pt x="4207" y="2293"/>
                    </a:cubicBezTo>
                    <a:cubicBezTo>
                      <a:pt x="4194" y="2296"/>
                      <a:pt x="4182" y="2297"/>
                      <a:pt x="4169" y="2297"/>
                    </a:cubicBezTo>
                    <a:cubicBezTo>
                      <a:pt x="4068" y="2297"/>
                      <a:pt x="3977" y="2219"/>
                      <a:pt x="3977" y="2117"/>
                    </a:cubicBezTo>
                    <a:cubicBezTo>
                      <a:pt x="4015" y="2002"/>
                      <a:pt x="4115" y="1933"/>
                      <a:pt x="4238" y="1933"/>
                    </a:cubicBezTo>
                    <a:close/>
                    <a:moveTo>
                      <a:pt x="5120" y="1979"/>
                    </a:moveTo>
                    <a:cubicBezTo>
                      <a:pt x="5197" y="1979"/>
                      <a:pt x="5269" y="2041"/>
                      <a:pt x="5282" y="2124"/>
                    </a:cubicBezTo>
                    <a:cubicBezTo>
                      <a:pt x="5275" y="2227"/>
                      <a:pt x="5197" y="2302"/>
                      <a:pt x="5097" y="2302"/>
                    </a:cubicBezTo>
                    <a:cubicBezTo>
                      <a:pt x="5092" y="2302"/>
                      <a:pt x="5087" y="2301"/>
                      <a:pt x="5082" y="2301"/>
                    </a:cubicBezTo>
                    <a:cubicBezTo>
                      <a:pt x="5029" y="2293"/>
                      <a:pt x="4967" y="2278"/>
                      <a:pt x="4921" y="2255"/>
                    </a:cubicBezTo>
                    <a:cubicBezTo>
                      <a:pt x="4844" y="2209"/>
                      <a:pt x="4844" y="2109"/>
                      <a:pt x="4921" y="2063"/>
                    </a:cubicBezTo>
                    <a:cubicBezTo>
                      <a:pt x="4967" y="2032"/>
                      <a:pt x="5021" y="2009"/>
                      <a:pt x="5075" y="1986"/>
                    </a:cubicBezTo>
                    <a:cubicBezTo>
                      <a:pt x="5090" y="1981"/>
                      <a:pt x="5105" y="1979"/>
                      <a:pt x="5120" y="1979"/>
                    </a:cubicBezTo>
                    <a:close/>
                    <a:moveTo>
                      <a:pt x="7270" y="1"/>
                    </a:moveTo>
                    <a:cubicBezTo>
                      <a:pt x="4494" y="1"/>
                      <a:pt x="767" y="2650"/>
                      <a:pt x="408" y="5548"/>
                    </a:cubicBezTo>
                    <a:cubicBezTo>
                      <a:pt x="1" y="8879"/>
                      <a:pt x="2073" y="9869"/>
                      <a:pt x="2073" y="9869"/>
                    </a:cubicBezTo>
                    <a:cubicBezTo>
                      <a:pt x="2073" y="9869"/>
                      <a:pt x="577" y="14283"/>
                      <a:pt x="4929" y="16324"/>
                    </a:cubicBezTo>
                    <a:cubicBezTo>
                      <a:pt x="5776" y="16722"/>
                      <a:pt x="6595" y="16882"/>
                      <a:pt x="7365" y="16882"/>
                    </a:cubicBezTo>
                    <a:cubicBezTo>
                      <a:pt x="10546" y="16882"/>
                      <a:pt x="12881" y="14145"/>
                      <a:pt x="12881" y="14145"/>
                    </a:cubicBezTo>
                    <a:cubicBezTo>
                      <a:pt x="12881" y="14145"/>
                      <a:pt x="14820" y="16179"/>
                      <a:pt x="18025" y="16179"/>
                    </a:cubicBezTo>
                    <a:cubicBezTo>
                      <a:pt x="18566" y="16179"/>
                      <a:pt x="19142" y="16122"/>
                      <a:pt x="19750" y="15987"/>
                    </a:cubicBezTo>
                    <a:cubicBezTo>
                      <a:pt x="23112" y="15234"/>
                      <a:pt x="22775" y="12448"/>
                      <a:pt x="22775" y="12448"/>
                    </a:cubicBezTo>
                    <a:cubicBezTo>
                      <a:pt x="22775" y="12448"/>
                      <a:pt x="26052" y="11972"/>
                      <a:pt x="25998" y="8772"/>
                    </a:cubicBezTo>
                    <a:cubicBezTo>
                      <a:pt x="25937" y="4588"/>
                      <a:pt x="22022" y="4358"/>
                      <a:pt x="22022" y="4358"/>
                    </a:cubicBezTo>
                    <a:cubicBezTo>
                      <a:pt x="22022" y="4358"/>
                      <a:pt x="20971" y="520"/>
                      <a:pt x="16688" y="213"/>
                    </a:cubicBezTo>
                    <a:cubicBezTo>
                      <a:pt x="16509" y="200"/>
                      <a:pt x="16335" y="194"/>
                      <a:pt x="16167" y="194"/>
                    </a:cubicBezTo>
                    <a:cubicBezTo>
                      <a:pt x="12724" y="194"/>
                      <a:pt x="11315" y="2754"/>
                      <a:pt x="11315" y="2754"/>
                    </a:cubicBezTo>
                    <a:cubicBezTo>
                      <a:pt x="11315" y="2754"/>
                      <a:pt x="11453" y="213"/>
                      <a:pt x="7477" y="6"/>
                    </a:cubicBezTo>
                    <a:cubicBezTo>
                      <a:pt x="7409" y="3"/>
                      <a:pt x="7339" y="1"/>
                      <a:pt x="7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573787" y="2943424"/>
                <a:ext cx="796904" cy="393935"/>
              </a:xfrm>
              <a:custGeom>
                <a:avLst/>
                <a:gdLst/>
                <a:ahLst/>
                <a:cxnLst/>
                <a:rect l="l" t="t" r="r" b="b"/>
                <a:pathLst>
                  <a:path w="11820" h="5843" extrusionOk="0">
                    <a:moveTo>
                      <a:pt x="11750" y="0"/>
                    </a:moveTo>
                    <a:cubicBezTo>
                      <a:pt x="11734" y="0"/>
                      <a:pt x="11718" y="7"/>
                      <a:pt x="11706" y="24"/>
                    </a:cubicBezTo>
                    <a:cubicBezTo>
                      <a:pt x="11621" y="147"/>
                      <a:pt x="11545" y="277"/>
                      <a:pt x="11453" y="392"/>
                    </a:cubicBezTo>
                    <a:cubicBezTo>
                      <a:pt x="11368" y="508"/>
                      <a:pt x="11276" y="615"/>
                      <a:pt x="11176" y="723"/>
                    </a:cubicBezTo>
                    <a:cubicBezTo>
                      <a:pt x="11123" y="769"/>
                      <a:pt x="11076" y="830"/>
                      <a:pt x="11023" y="876"/>
                    </a:cubicBezTo>
                    <a:cubicBezTo>
                      <a:pt x="10969" y="922"/>
                      <a:pt x="10908" y="968"/>
                      <a:pt x="10854" y="1014"/>
                    </a:cubicBezTo>
                    <a:cubicBezTo>
                      <a:pt x="10800" y="1060"/>
                      <a:pt x="10746" y="1106"/>
                      <a:pt x="10685" y="1145"/>
                    </a:cubicBezTo>
                    <a:cubicBezTo>
                      <a:pt x="10631" y="1191"/>
                      <a:pt x="10570" y="1229"/>
                      <a:pt x="10508" y="1268"/>
                    </a:cubicBezTo>
                    <a:cubicBezTo>
                      <a:pt x="10263" y="1421"/>
                      <a:pt x="10010" y="1544"/>
                      <a:pt x="9741" y="1644"/>
                    </a:cubicBezTo>
                    <a:cubicBezTo>
                      <a:pt x="9603" y="1697"/>
                      <a:pt x="9465" y="1736"/>
                      <a:pt x="9326" y="1774"/>
                    </a:cubicBezTo>
                    <a:cubicBezTo>
                      <a:pt x="9188" y="1805"/>
                      <a:pt x="9042" y="1820"/>
                      <a:pt x="8897" y="1820"/>
                    </a:cubicBezTo>
                    <a:cubicBezTo>
                      <a:pt x="8851" y="1828"/>
                      <a:pt x="8812" y="1859"/>
                      <a:pt x="8812" y="1912"/>
                    </a:cubicBezTo>
                    <a:cubicBezTo>
                      <a:pt x="8797" y="2135"/>
                      <a:pt x="8758" y="2350"/>
                      <a:pt x="8689" y="2565"/>
                    </a:cubicBezTo>
                    <a:cubicBezTo>
                      <a:pt x="8628" y="2787"/>
                      <a:pt x="8551" y="2995"/>
                      <a:pt x="8451" y="3194"/>
                    </a:cubicBezTo>
                    <a:cubicBezTo>
                      <a:pt x="8352" y="3394"/>
                      <a:pt x="8236" y="3586"/>
                      <a:pt x="8106" y="3770"/>
                    </a:cubicBezTo>
                    <a:cubicBezTo>
                      <a:pt x="7983" y="3962"/>
                      <a:pt x="7853" y="4138"/>
                      <a:pt x="7715" y="4315"/>
                    </a:cubicBezTo>
                    <a:cubicBezTo>
                      <a:pt x="7676" y="4353"/>
                      <a:pt x="7638" y="4399"/>
                      <a:pt x="7592" y="4438"/>
                    </a:cubicBezTo>
                    <a:cubicBezTo>
                      <a:pt x="7553" y="4468"/>
                      <a:pt x="7507" y="4507"/>
                      <a:pt x="7461" y="4545"/>
                    </a:cubicBezTo>
                    <a:cubicBezTo>
                      <a:pt x="7377" y="4614"/>
                      <a:pt x="7285" y="4683"/>
                      <a:pt x="7185" y="4745"/>
                    </a:cubicBezTo>
                    <a:lnTo>
                      <a:pt x="7047" y="4829"/>
                    </a:lnTo>
                    <a:lnTo>
                      <a:pt x="6893" y="4913"/>
                    </a:lnTo>
                    <a:cubicBezTo>
                      <a:pt x="6793" y="4967"/>
                      <a:pt x="6686" y="5013"/>
                      <a:pt x="6594" y="5059"/>
                    </a:cubicBezTo>
                    <a:cubicBezTo>
                      <a:pt x="6387" y="5151"/>
                      <a:pt x="6172" y="5236"/>
                      <a:pt x="5957" y="5297"/>
                    </a:cubicBezTo>
                    <a:cubicBezTo>
                      <a:pt x="5903" y="5313"/>
                      <a:pt x="5849" y="5336"/>
                      <a:pt x="5796" y="5351"/>
                    </a:cubicBezTo>
                    <a:lnTo>
                      <a:pt x="5634" y="5389"/>
                    </a:lnTo>
                    <a:cubicBezTo>
                      <a:pt x="5519" y="5420"/>
                      <a:pt x="5412" y="5435"/>
                      <a:pt x="5297" y="5451"/>
                    </a:cubicBezTo>
                    <a:lnTo>
                      <a:pt x="4967" y="5504"/>
                    </a:lnTo>
                    <a:cubicBezTo>
                      <a:pt x="4851" y="5520"/>
                      <a:pt x="4736" y="5520"/>
                      <a:pt x="4629" y="5535"/>
                    </a:cubicBezTo>
                    <a:lnTo>
                      <a:pt x="4460" y="5566"/>
                    </a:lnTo>
                    <a:cubicBezTo>
                      <a:pt x="4399" y="5574"/>
                      <a:pt x="4345" y="5581"/>
                      <a:pt x="4291" y="5589"/>
                    </a:cubicBezTo>
                    <a:lnTo>
                      <a:pt x="3953" y="5627"/>
                    </a:lnTo>
                    <a:cubicBezTo>
                      <a:pt x="3851" y="5634"/>
                      <a:pt x="3749" y="5638"/>
                      <a:pt x="3647" y="5638"/>
                    </a:cubicBezTo>
                    <a:cubicBezTo>
                      <a:pt x="3289" y="5638"/>
                      <a:pt x="2935" y="5596"/>
                      <a:pt x="2595" y="5512"/>
                    </a:cubicBezTo>
                    <a:cubicBezTo>
                      <a:pt x="2150" y="5412"/>
                      <a:pt x="1712" y="5274"/>
                      <a:pt x="1290" y="5098"/>
                    </a:cubicBezTo>
                    <a:cubicBezTo>
                      <a:pt x="875" y="4929"/>
                      <a:pt x="469" y="4706"/>
                      <a:pt x="93" y="4453"/>
                    </a:cubicBezTo>
                    <a:cubicBezTo>
                      <a:pt x="82" y="4446"/>
                      <a:pt x="70" y="4442"/>
                      <a:pt x="59" y="4442"/>
                    </a:cubicBezTo>
                    <a:cubicBezTo>
                      <a:pt x="45" y="4442"/>
                      <a:pt x="32" y="4448"/>
                      <a:pt x="23" y="4461"/>
                    </a:cubicBezTo>
                    <a:cubicBezTo>
                      <a:pt x="0" y="4484"/>
                      <a:pt x="8" y="4514"/>
                      <a:pt x="31" y="4537"/>
                    </a:cubicBezTo>
                    <a:cubicBezTo>
                      <a:pt x="392" y="4837"/>
                      <a:pt x="791" y="5082"/>
                      <a:pt x="1229" y="5267"/>
                    </a:cubicBezTo>
                    <a:cubicBezTo>
                      <a:pt x="1651" y="5451"/>
                      <a:pt x="2104" y="5589"/>
                      <a:pt x="2572" y="5666"/>
                    </a:cubicBezTo>
                    <a:cubicBezTo>
                      <a:pt x="2794" y="5712"/>
                      <a:pt x="3032" y="5735"/>
                      <a:pt x="3263" y="5765"/>
                    </a:cubicBezTo>
                    <a:cubicBezTo>
                      <a:pt x="3378" y="5781"/>
                      <a:pt x="3493" y="5781"/>
                      <a:pt x="3608" y="5788"/>
                    </a:cubicBezTo>
                    <a:cubicBezTo>
                      <a:pt x="3669" y="5796"/>
                      <a:pt x="3723" y="5804"/>
                      <a:pt x="3785" y="5811"/>
                    </a:cubicBezTo>
                    <a:cubicBezTo>
                      <a:pt x="3846" y="5811"/>
                      <a:pt x="3900" y="5819"/>
                      <a:pt x="3961" y="5819"/>
                    </a:cubicBezTo>
                    <a:lnTo>
                      <a:pt x="4314" y="5842"/>
                    </a:lnTo>
                    <a:cubicBezTo>
                      <a:pt x="4429" y="5842"/>
                      <a:pt x="4544" y="5835"/>
                      <a:pt x="4667" y="5827"/>
                    </a:cubicBezTo>
                    <a:cubicBezTo>
                      <a:pt x="4782" y="5819"/>
                      <a:pt x="4898" y="5804"/>
                      <a:pt x="5013" y="5781"/>
                    </a:cubicBezTo>
                    <a:lnTo>
                      <a:pt x="5358" y="5704"/>
                    </a:lnTo>
                    <a:cubicBezTo>
                      <a:pt x="5819" y="5612"/>
                      <a:pt x="6264" y="5458"/>
                      <a:pt x="6694" y="5259"/>
                    </a:cubicBezTo>
                    <a:cubicBezTo>
                      <a:pt x="7108" y="5036"/>
                      <a:pt x="7492" y="4760"/>
                      <a:pt x="7837" y="4430"/>
                    </a:cubicBezTo>
                    <a:cubicBezTo>
                      <a:pt x="8014" y="4276"/>
                      <a:pt x="8183" y="4108"/>
                      <a:pt x="8321" y="3916"/>
                    </a:cubicBezTo>
                    <a:cubicBezTo>
                      <a:pt x="8459" y="3716"/>
                      <a:pt x="8574" y="3509"/>
                      <a:pt x="8666" y="3286"/>
                    </a:cubicBezTo>
                    <a:cubicBezTo>
                      <a:pt x="8839" y="2882"/>
                      <a:pt x="8951" y="2445"/>
                      <a:pt x="8990" y="1999"/>
                    </a:cubicBezTo>
                    <a:lnTo>
                      <a:pt x="8990" y="1999"/>
                    </a:lnTo>
                    <a:cubicBezTo>
                      <a:pt x="9114" y="1990"/>
                      <a:pt x="9242" y="1977"/>
                      <a:pt x="9365" y="1958"/>
                    </a:cubicBezTo>
                    <a:cubicBezTo>
                      <a:pt x="9442" y="1951"/>
                      <a:pt x="9518" y="1943"/>
                      <a:pt x="9587" y="1920"/>
                    </a:cubicBezTo>
                    <a:cubicBezTo>
                      <a:pt x="9664" y="1905"/>
                      <a:pt x="9741" y="1897"/>
                      <a:pt x="9818" y="1874"/>
                    </a:cubicBezTo>
                    <a:cubicBezTo>
                      <a:pt x="9887" y="1851"/>
                      <a:pt x="9963" y="1828"/>
                      <a:pt x="10033" y="1805"/>
                    </a:cubicBezTo>
                    <a:cubicBezTo>
                      <a:pt x="10109" y="1774"/>
                      <a:pt x="10178" y="1743"/>
                      <a:pt x="10247" y="1713"/>
                    </a:cubicBezTo>
                    <a:lnTo>
                      <a:pt x="10455" y="1598"/>
                    </a:lnTo>
                    <a:cubicBezTo>
                      <a:pt x="10516" y="1559"/>
                      <a:pt x="10578" y="1513"/>
                      <a:pt x="10647" y="1475"/>
                    </a:cubicBezTo>
                    <a:cubicBezTo>
                      <a:pt x="11023" y="1214"/>
                      <a:pt x="11345" y="876"/>
                      <a:pt x="11591" y="477"/>
                    </a:cubicBezTo>
                    <a:cubicBezTo>
                      <a:pt x="11629" y="416"/>
                      <a:pt x="11667" y="346"/>
                      <a:pt x="11698" y="277"/>
                    </a:cubicBezTo>
                    <a:lnTo>
                      <a:pt x="11798" y="78"/>
                    </a:lnTo>
                    <a:cubicBezTo>
                      <a:pt x="11819" y="35"/>
                      <a:pt x="11786" y="0"/>
                      <a:pt x="11750"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643323" y="2243403"/>
                <a:ext cx="1738357" cy="1211807"/>
              </a:xfrm>
              <a:custGeom>
                <a:avLst/>
                <a:gdLst/>
                <a:ahLst/>
                <a:cxnLst/>
                <a:rect l="l" t="t" r="r" b="b"/>
                <a:pathLst>
                  <a:path w="25784" h="17974" extrusionOk="0">
                    <a:moveTo>
                      <a:pt x="7229" y="0"/>
                    </a:moveTo>
                    <a:cubicBezTo>
                      <a:pt x="5646" y="0"/>
                      <a:pt x="4089" y="468"/>
                      <a:pt x="2756" y="1350"/>
                    </a:cubicBezTo>
                    <a:cubicBezTo>
                      <a:pt x="2012" y="1849"/>
                      <a:pt x="1382" y="2493"/>
                      <a:pt x="906" y="3246"/>
                    </a:cubicBezTo>
                    <a:cubicBezTo>
                      <a:pt x="430" y="3998"/>
                      <a:pt x="131" y="4858"/>
                      <a:pt x="31" y="5740"/>
                    </a:cubicBezTo>
                    <a:lnTo>
                      <a:pt x="1" y="6078"/>
                    </a:lnTo>
                    <a:cubicBezTo>
                      <a:pt x="1" y="6193"/>
                      <a:pt x="1" y="6301"/>
                      <a:pt x="1" y="6416"/>
                    </a:cubicBezTo>
                    <a:cubicBezTo>
                      <a:pt x="8" y="6523"/>
                      <a:pt x="1" y="6638"/>
                      <a:pt x="8" y="6746"/>
                    </a:cubicBezTo>
                    <a:lnTo>
                      <a:pt x="47" y="7084"/>
                    </a:lnTo>
                    <a:lnTo>
                      <a:pt x="70" y="7252"/>
                    </a:lnTo>
                    <a:lnTo>
                      <a:pt x="100" y="7414"/>
                    </a:lnTo>
                    <a:lnTo>
                      <a:pt x="177" y="7744"/>
                    </a:lnTo>
                    <a:cubicBezTo>
                      <a:pt x="239" y="7959"/>
                      <a:pt x="308" y="8173"/>
                      <a:pt x="392" y="8381"/>
                    </a:cubicBezTo>
                    <a:cubicBezTo>
                      <a:pt x="561" y="8795"/>
                      <a:pt x="776" y="9187"/>
                      <a:pt x="1037" y="9547"/>
                    </a:cubicBezTo>
                    <a:cubicBezTo>
                      <a:pt x="1106" y="9639"/>
                      <a:pt x="1175" y="9732"/>
                      <a:pt x="1244" y="9816"/>
                    </a:cubicBezTo>
                    <a:cubicBezTo>
                      <a:pt x="1321" y="9900"/>
                      <a:pt x="1390" y="9985"/>
                      <a:pt x="1467" y="10062"/>
                    </a:cubicBezTo>
                    <a:cubicBezTo>
                      <a:pt x="1604" y="10212"/>
                      <a:pt x="1753" y="10351"/>
                      <a:pt x="1909" y="10477"/>
                    </a:cubicBezTo>
                    <a:lnTo>
                      <a:pt x="1909" y="10477"/>
                    </a:lnTo>
                    <a:cubicBezTo>
                      <a:pt x="1800" y="10805"/>
                      <a:pt x="1724" y="11140"/>
                      <a:pt x="1682" y="11482"/>
                    </a:cubicBezTo>
                    <a:cubicBezTo>
                      <a:pt x="1628" y="11850"/>
                      <a:pt x="1620" y="12219"/>
                      <a:pt x="1636" y="12587"/>
                    </a:cubicBezTo>
                    <a:cubicBezTo>
                      <a:pt x="1682" y="13324"/>
                      <a:pt x="1889" y="14045"/>
                      <a:pt x="2242" y="14698"/>
                    </a:cubicBezTo>
                    <a:cubicBezTo>
                      <a:pt x="2603" y="15350"/>
                      <a:pt x="3086" y="15918"/>
                      <a:pt x="3670" y="16379"/>
                    </a:cubicBezTo>
                    <a:lnTo>
                      <a:pt x="3892" y="16548"/>
                    </a:lnTo>
                    <a:cubicBezTo>
                      <a:pt x="3961" y="16601"/>
                      <a:pt x="4038" y="16647"/>
                      <a:pt x="4115" y="16701"/>
                    </a:cubicBezTo>
                    <a:lnTo>
                      <a:pt x="4230" y="16786"/>
                    </a:lnTo>
                    <a:lnTo>
                      <a:pt x="4345" y="16855"/>
                    </a:lnTo>
                    <a:cubicBezTo>
                      <a:pt x="4429" y="16901"/>
                      <a:pt x="4506" y="16954"/>
                      <a:pt x="4583" y="17000"/>
                    </a:cubicBezTo>
                    <a:cubicBezTo>
                      <a:pt x="4905" y="17177"/>
                      <a:pt x="5235" y="17338"/>
                      <a:pt x="5581" y="17476"/>
                    </a:cubicBezTo>
                    <a:cubicBezTo>
                      <a:pt x="6419" y="17799"/>
                      <a:pt x="7319" y="17974"/>
                      <a:pt x="8220" y="17974"/>
                    </a:cubicBezTo>
                    <a:cubicBezTo>
                      <a:pt x="8796" y="17974"/>
                      <a:pt x="9373" y="17902"/>
                      <a:pt x="9933" y="17753"/>
                    </a:cubicBezTo>
                    <a:cubicBezTo>
                      <a:pt x="10647" y="17568"/>
                      <a:pt x="11322" y="17238"/>
                      <a:pt x="11906" y="16786"/>
                    </a:cubicBezTo>
                    <a:cubicBezTo>
                      <a:pt x="12489" y="16325"/>
                      <a:pt x="12942" y="15719"/>
                      <a:pt x="13226" y="15035"/>
                    </a:cubicBezTo>
                    <a:cubicBezTo>
                      <a:pt x="13236" y="15000"/>
                      <a:pt x="13206" y="14975"/>
                      <a:pt x="13176" y="14975"/>
                    </a:cubicBezTo>
                    <a:cubicBezTo>
                      <a:pt x="13160" y="14975"/>
                      <a:pt x="13144" y="14981"/>
                      <a:pt x="13134" y="14997"/>
                    </a:cubicBezTo>
                    <a:cubicBezTo>
                      <a:pt x="12834" y="15650"/>
                      <a:pt x="12381" y="16218"/>
                      <a:pt x="11806" y="16647"/>
                    </a:cubicBezTo>
                    <a:cubicBezTo>
                      <a:pt x="11230" y="17077"/>
                      <a:pt x="10578" y="17377"/>
                      <a:pt x="9887" y="17545"/>
                    </a:cubicBezTo>
                    <a:cubicBezTo>
                      <a:pt x="9355" y="17670"/>
                      <a:pt x="8815" y="17733"/>
                      <a:pt x="8276" y="17733"/>
                    </a:cubicBezTo>
                    <a:cubicBezTo>
                      <a:pt x="7391" y="17733"/>
                      <a:pt x="6511" y="17565"/>
                      <a:pt x="5681" y="17231"/>
                    </a:cubicBezTo>
                    <a:cubicBezTo>
                      <a:pt x="5020" y="16970"/>
                      <a:pt x="4391" y="16624"/>
                      <a:pt x="3815" y="16194"/>
                    </a:cubicBezTo>
                    <a:cubicBezTo>
                      <a:pt x="3531" y="15987"/>
                      <a:pt x="3270" y="15742"/>
                      <a:pt x="3025" y="15481"/>
                    </a:cubicBezTo>
                    <a:cubicBezTo>
                      <a:pt x="2787" y="15220"/>
                      <a:pt x="2580" y="14928"/>
                      <a:pt x="2403" y="14621"/>
                    </a:cubicBezTo>
                    <a:cubicBezTo>
                      <a:pt x="1712" y="13370"/>
                      <a:pt x="1666" y="11812"/>
                      <a:pt x="2134" y="10476"/>
                    </a:cubicBezTo>
                    <a:cubicBezTo>
                      <a:pt x="2150" y="10438"/>
                      <a:pt x="2134" y="10392"/>
                      <a:pt x="2096" y="10361"/>
                    </a:cubicBezTo>
                    <a:cubicBezTo>
                      <a:pt x="1927" y="10231"/>
                      <a:pt x="1774" y="10085"/>
                      <a:pt x="1628" y="9923"/>
                    </a:cubicBezTo>
                    <a:cubicBezTo>
                      <a:pt x="1559" y="9847"/>
                      <a:pt x="1482" y="9770"/>
                      <a:pt x="1421" y="9686"/>
                    </a:cubicBezTo>
                    <a:cubicBezTo>
                      <a:pt x="1359" y="9593"/>
                      <a:pt x="1290" y="9517"/>
                      <a:pt x="1229" y="9425"/>
                    </a:cubicBezTo>
                    <a:cubicBezTo>
                      <a:pt x="975" y="9079"/>
                      <a:pt x="776" y="8695"/>
                      <a:pt x="622" y="8296"/>
                    </a:cubicBezTo>
                    <a:cubicBezTo>
                      <a:pt x="546" y="8097"/>
                      <a:pt x="476" y="7897"/>
                      <a:pt x="423" y="7690"/>
                    </a:cubicBezTo>
                    <a:lnTo>
                      <a:pt x="354" y="7375"/>
                    </a:lnTo>
                    <a:lnTo>
                      <a:pt x="323" y="7214"/>
                    </a:lnTo>
                    <a:lnTo>
                      <a:pt x="308" y="7053"/>
                    </a:lnTo>
                    <a:lnTo>
                      <a:pt x="269" y="6738"/>
                    </a:lnTo>
                    <a:cubicBezTo>
                      <a:pt x="262" y="6631"/>
                      <a:pt x="262" y="6523"/>
                      <a:pt x="262" y="6416"/>
                    </a:cubicBezTo>
                    <a:cubicBezTo>
                      <a:pt x="262" y="6201"/>
                      <a:pt x="269" y="5986"/>
                      <a:pt x="285" y="5771"/>
                    </a:cubicBezTo>
                    <a:lnTo>
                      <a:pt x="300" y="5610"/>
                    </a:lnTo>
                    <a:lnTo>
                      <a:pt x="323" y="5456"/>
                    </a:lnTo>
                    <a:cubicBezTo>
                      <a:pt x="338" y="5349"/>
                      <a:pt x="346" y="5241"/>
                      <a:pt x="369" y="5134"/>
                    </a:cubicBezTo>
                    <a:lnTo>
                      <a:pt x="438" y="4819"/>
                    </a:lnTo>
                    <a:lnTo>
                      <a:pt x="523" y="4504"/>
                    </a:lnTo>
                    <a:cubicBezTo>
                      <a:pt x="653" y="4098"/>
                      <a:pt x="830" y="3699"/>
                      <a:pt x="1052" y="3330"/>
                    </a:cubicBezTo>
                    <a:cubicBezTo>
                      <a:pt x="1282" y="2962"/>
                      <a:pt x="1551" y="2624"/>
                      <a:pt x="1858" y="2317"/>
                    </a:cubicBezTo>
                    <a:cubicBezTo>
                      <a:pt x="2165" y="2018"/>
                      <a:pt x="2503" y="1741"/>
                      <a:pt x="2871" y="1511"/>
                    </a:cubicBezTo>
                    <a:cubicBezTo>
                      <a:pt x="3600" y="1043"/>
                      <a:pt x="4399" y="697"/>
                      <a:pt x="5243" y="490"/>
                    </a:cubicBezTo>
                    <a:cubicBezTo>
                      <a:pt x="5882" y="320"/>
                      <a:pt x="6538" y="235"/>
                      <a:pt x="7195" y="235"/>
                    </a:cubicBezTo>
                    <a:cubicBezTo>
                      <a:pt x="7399" y="235"/>
                      <a:pt x="7603" y="244"/>
                      <a:pt x="7807" y="260"/>
                    </a:cubicBezTo>
                    <a:cubicBezTo>
                      <a:pt x="8022" y="283"/>
                      <a:pt x="8237" y="314"/>
                      <a:pt x="8444" y="360"/>
                    </a:cubicBezTo>
                    <a:cubicBezTo>
                      <a:pt x="8651" y="413"/>
                      <a:pt x="8866" y="467"/>
                      <a:pt x="9066" y="529"/>
                    </a:cubicBezTo>
                    <a:lnTo>
                      <a:pt x="9373" y="644"/>
                    </a:lnTo>
                    <a:cubicBezTo>
                      <a:pt x="9419" y="659"/>
                      <a:pt x="9472" y="674"/>
                      <a:pt x="9518" y="697"/>
                    </a:cubicBezTo>
                    <a:lnTo>
                      <a:pt x="9664" y="766"/>
                    </a:lnTo>
                    <a:cubicBezTo>
                      <a:pt x="9764" y="813"/>
                      <a:pt x="9856" y="859"/>
                      <a:pt x="9956" y="912"/>
                    </a:cubicBezTo>
                    <a:lnTo>
                      <a:pt x="10225" y="1073"/>
                    </a:lnTo>
                    <a:cubicBezTo>
                      <a:pt x="10578" y="1304"/>
                      <a:pt x="10877" y="1603"/>
                      <a:pt x="11115" y="1949"/>
                    </a:cubicBezTo>
                    <a:lnTo>
                      <a:pt x="11161" y="2018"/>
                    </a:lnTo>
                    <a:cubicBezTo>
                      <a:pt x="11169" y="2033"/>
                      <a:pt x="11184" y="2056"/>
                      <a:pt x="11199" y="2079"/>
                    </a:cubicBezTo>
                    <a:lnTo>
                      <a:pt x="11268" y="2217"/>
                    </a:lnTo>
                    <a:cubicBezTo>
                      <a:pt x="11299" y="2263"/>
                      <a:pt x="11315" y="2309"/>
                      <a:pt x="11338" y="2363"/>
                    </a:cubicBezTo>
                    <a:cubicBezTo>
                      <a:pt x="11361" y="2409"/>
                      <a:pt x="11376" y="2455"/>
                      <a:pt x="11391" y="2501"/>
                    </a:cubicBezTo>
                    <a:cubicBezTo>
                      <a:pt x="11422" y="2601"/>
                      <a:pt x="11453" y="2701"/>
                      <a:pt x="11476" y="2801"/>
                    </a:cubicBezTo>
                    <a:cubicBezTo>
                      <a:pt x="11483" y="2854"/>
                      <a:pt x="11499" y="2900"/>
                      <a:pt x="11499" y="2954"/>
                    </a:cubicBezTo>
                    <a:cubicBezTo>
                      <a:pt x="11499" y="3000"/>
                      <a:pt x="11506" y="3046"/>
                      <a:pt x="11506" y="3092"/>
                    </a:cubicBezTo>
                    <a:lnTo>
                      <a:pt x="11506" y="3100"/>
                    </a:lnTo>
                    <a:cubicBezTo>
                      <a:pt x="11506" y="3146"/>
                      <a:pt x="11529" y="3184"/>
                      <a:pt x="11568" y="3215"/>
                    </a:cubicBezTo>
                    <a:cubicBezTo>
                      <a:pt x="11592" y="3233"/>
                      <a:pt x="11621" y="3242"/>
                      <a:pt x="11650" y="3242"/>
                    </a:cubicBezTo>
                    <a:cubicBezTo>
                      <a:pt x="11695" y="3242"/>
                      <a:pt x="11740" y="3221"/>
                      <a:pt x="11767" y="3184"/>
                    </a:cubicBezTo>
                    <a:cubicBezTo>
                      <a:pt x="11921" y="2969"/>
                      <a:pt x="12097" y="2770"/>
                      <a:pt x="12289" y="2578"/>
                    </a:cubicBezTo>
                    <a:cubicBezTo>
                      <a:pt x="12474" y="2394"/>
                      <a:pt x="12681" y="2209"/>
                      <a:pt x="12888" y="2048"/>
                    </a:cubicBezTo>
                    <a:cubicBezTo>
                      <a:pt x="13318" y="1711"/>
                      <a:pt x="13786" y="1442"/>
                      <a:pt x="14293" y="1242"/>
                    </a:cubicBezTo>
                    <a:cubicBezTo>
                      <a:pt x="14792" y="1043"/>
                      <a:pt x="15329" y="928"/>
                      <a:pt x="15866" y="897"/>
                    </a:cubicBezTo>
                    <a:cubicBezTo>
                      <a:pt x="15956" y="893"/>
                      <a:pt x="16046" y="891"/>
                      <a:pt x="16136" y="891"/>
                    </a:cubicBezTo>
                    <a:cubicBezTo>
                      <a:pt x="16591" y="891"/>
                      <a:pt x="17044" y="940"/>
                      <a:pt x="17486" y="1043"/>
                    </a:cubicBezTo>
                    <a:cubicBezTo>
                      <a:pt x="17616" y="1073"/>
                      <a:pt x="17747" y="1104"/>
                      <a:pt x="17877" y="1143"/>
                    </a:cubicBezTo>
                    <a:lnTo>
                      <a:pt x="18261" y="1281"/>
                    </a:lnTo>
                    <a:lnTo>
                      <a:pt x="18453" y="1342"/>
                    </a:lnTo>
                    <a:cubicBezTo>
                      <a:pt x="18514" y="1365"/>
                      <a:pt x="18576" y="1396"/>
                      <a:pt x="18637" y="1427"/>
                    </a:cubicBezTo>
                    <a:lnTo>
                      <a:pt x="19013" y="1588"/>
                    </a:lnTo>
                    <a:cubicBezTo>
                      <a:pt x="19497" y="1833"/>
                      <a:pt x="19942" y="2140"/>
                      <a:pt x="20356" y="2493"/>
                    </a:cubicBezTo>
                    <a:cubicBezTo>
                      <a:pt x="20756" y="2854"/>
                      <a:pt x="21116" y="3261"/>
                      <a:pt x="21416" y="3714"/>
                    </a:cubicBezTo>
                    <a:cubicBezTo>
                      <a:pt x="21715" y="4159"/>
                      <a:pt x="21953" y="4643"/>
                      <a:pt x="22114" y="5157"/>
                    </a:cubicBezTo>
                    <a:cubicBezTo>
                      <a:pt x="22122" y="5195"/>
                      <a:pt x="22160" y="5218"/>
                      <a:pt x="22191" y="5226"/>
                    </a:cubicBezTo>
                    <a:cubicBezTo>
                      <a:pt x="22644" y="5241"/>
                      <a:pt x="23089" y="5326"/>
                      <a:pt x="23519" y="5479"/>
                    </a:cubicBezTo>
                    <a:cubicBezTo>
                      <a:pt x="23726" y="5556"/>
                      <a:pt x="23933" y="5656"/>
                      <a:pt x="24118" y="5771"/>
                    </a:cubicBezTo>
                    <a:cubicBezTo>
                      <a:pt x="24309" y="5894"/>
                      <a:pt x="24486" y="6032"/>
                      <a:pt x="24647" y="6185"/>
                    </a:cubicBezTo>
                    <a:cubicBezTo>
                      <a:pt x="24962" y="6508"/>
                      <a:pt x="25215" y="6892"/>
                      <a:pt x="25384" y="7306"/>
                    </a:cubicBezTo>
                    <a:cubicBezTo>
                      <a:pt x="25553" y="7728"/>
                      <a:pt x="25653" y="8173"/>
                      <a:pt x="25683" y="8626"/>
                    </a:cubicBezTo>
                    <a:lnTo>
                      <a:pt x="25676" y="8619"/>
                    </a:lnTo>
                    <a:lnTo>
                      <a:pt x="25676" y="8619"/>
                    </a:lnTo>
                    <a:cubicBezTo>
                      <a:pt x="25676" y="8649"/>
                      <a:pt x="25699" y="8672"/>
                      <a:pt x="25729" y="8672"/>
                    </a:cubicBezTo>
                    <a:cubicBezTo>
                      <a:pt x="25760" y="8672"/>
                      <a:pt x="25783" y="8649"/>
                      <a:pt x="25783" y="8619"/>
                    </a:cubicBezTo>
                    <a:cubicBezTo>
                      <a:pt x="25768" y="8150"/>
                      <a:pt x="25676" y="7690"/>
                      <a:pt x="25507" y="7252"/>
                    </a:cubicBezTo>
                    <a:cubicBezTo>
                      <a:pt x="25338" y="6815"/>
                      <a:pt x="25077" y="6408"/>
                      <a:pt x="24747" y="6070"/>
                    </a:cubicBezTo>
                    <a:cubicBezTo>
                      <a:pt x="24586" y="5909"/>
                      <a:pt x="24402" y="5756"/>
                      <a:pt x="24202" y="5633"/>
                    </a:cubicBezTo>
                    <a:cubicBezTo>
                      <a:pt x="24002" y="5502"/>
                      <a:pt x="23788" y="5403"/>
                      <a:pt x="23573" y="5318"/>
                    </a:cubicBezTo>
                    <a:cubicBezTo>
                      <a:pt x="23149" y="5165"/>
                      <a:pt x="22711" y="5074"/>
                      <a:pt x="22265" y="5046"/>
                    </a:cubicBezTo>
                    <a:lnTo>
                      <a:pt x="22265" y="5046"/>
                    </a:lnTo>
                    <a:cubicBezTo>
                      <a:pt x="22105" y="4530"/>
                      <a:pt x="21872" y="4043"/>
                      <a:pt x="21562" y="3599"/>
                    </a:cubicBezTo>
                    <a:cubicBezTo>
                      <a:pt x="21255" y="3138"/>
                      <a:pt x="20886" y="2716"/>
                      <a:pt x="20464" y="2348"/>
                    </a:cubicBezTo>
                    <a:cubicBezTo>
                      <a:pt x="20042" y="1995"/>
                      <a:pt x="19574" y="1688"/>
                      <a:pt x="19075" y="1434"/>
                    </a:cubicBezTo>
                    <a:lnTo>
                      <a:pt x="18691" y="1273"/>
                    </a:lnTo>
                    <a:cubicBezTo>
                      <a:pt x="18622" y="1242"/>
                      <a:pt x="18560" y="1219"/>
                      <a:pt x="18499" y="1189"/>
                    </a:cubicBezTo>
                    <a:lnTo>
                      <a:pt x="18299" y="1127"/>
                    </a:lnTo>
                    <a:lnTo>
                      <a:pt x="17900" y="997"/>
                    </a:lnTo>
                    <a:cubicBezTo>
                      <a:pt x="17770" y="958"/>
                      <a:pt x="17632" y="928"/>
                      <a:pt x="17501" y="889"/>
                    </a:cubicBezTo>
                    <a:cubicBezTo>
                      <a:pt x="17046" y="787"/>
                      <a:pt x="16586" y="738"/>
                      <a:pt x="16120" y="738"/>
                    </a:cubicBezTo>
                    <a:cubicBezTo>
                      <a:pt x="16028" y="738"/>
                      <a:pt x="15936" y="740"/>
                      <a:pt x="15843" y="743"/>
                    </a:cubicBezTo>
                    <a:cubicBezTo>
                      <a:pt x="15567" y="759"/>
                      <a:pt x="15291" y="797"/>
                      <a:pt x="15014" y="851"/>
                    </a:cubicBezTo>
                    <a:cubicBezTo>
                      <a:pt x="14884" y="874"/>
                      <a:pt x="14746" y="905"/>
                      <a:pt x="14615" y="951"/>
                    </a:cubicBezTo>
                    <a:cubicBezTo>
                      <a:pt x="14477" y="989"/>
                      <a:pt x="14346" y="1027"/>
                      <a:pt x="14216" y="1073"/>
                    </a:cubicBezTo>
                    <a:cubicBezTo>
                      <a:pt x="13686" y="1265"/>
                      <a:pt x="13195" y="1526"/>
                      <a:pt x="12735" y="1849"/>
                    </a:cubicBezTo>
                    <a:cubicBezTo>
                      <a:pt x="12369" y="2110"/>
                      <a:pt x="12033" y="2411"/>
                      <a:pt x="11737" y="2742"/>
                    </a:cubicBezTo>
                    <a:lnTo>
                      <a:pt x="11737" y="2742"/>
                    </a:lnTo>
                    <a:cubicBezTo>
                      <a:pt x="11737" y="2741"/>
                      <a:pt x="11737" y="2740"/>
                      <a:pt x="11737" y="2739"/>
                    </a:cubicBezTo>
                    <a:cubicBezTo>
                      <a:pt x="11714" y="2624"/>
                      <a:pt x="11691" y="2517"/>
                      <a:pt x="11645" y="2401"/>
                    </a:cubicBezTo>
                    <a:cubicBezTo>
                      <a:pt x="11629" y="2348"/>
                      <a:pt x="11614" y="2294"/>
                      <a:pt x="11583" y="2240"/>
                    </a:cubicBezTo>
                    <a:cubicBezTo>
                      <a:pt x="11560" y="2186"/>
                      <a:pt x="11545" y="2133"/>
                      <a:pt x="11514" y="2079"/>
                    </a:cubicBezTo>
                    <a:cubicBezTo>
                      <a:pt x="11460" y="1979"/>
                      <a:pt x="11407" y="1879"/>
                      <a:pt x="11338" y="1787"/>
                    </a:cubicBezTo>
                    <a:cubicBezTo>
                      <a:pt x="11077" y="1411"/>
                      <a:pt x="10739" y="1089"/>
                      <a:pt x="10347" y="851"/>
                    </a:cubicBezTo>
                    <a:lnTo>
                      <a:pt x="10056" y="674"/>
                    </a:lnTo>
                    <a:cubicBezTo>
                      <a:pt x="9956" y="621"/>
                      <a:pt x="9848" y="582"/>
                      <a:pt x="9756" y="536"/>
                    </a:cubicBezTo>
                    <a:lnTo>
                      <a:pt x="9603" y="467"/>
                    </a:lnTo>
                    <a:cubicBezTo>
                      <a:pt x="9549" y="444"/>
                      <a:pt x="9495" y="429"/>
                      <a:pt x="9442" y="406"/>
                    </a:cubicBezTo>
                    <a:lnTo>
                      <a:pt x="9127" y="298"/>
                    </a:lnTo>
                    <a:cubicBezTo>
                      <a:pt x="8912" y="229"/>
                      <a:pt x="8697" y="175"/>
                      <a:pt x="8482" y="122"/>
                    </a:cubicBezTo>
                    <a:cubicBezTo>
                      <a:pt x="8260" y="76"/>
                      <a:pt x="8037" y="45"/>
                      <a:pt x="7814" y="22"/>
                    </a:cubicBezTo>
                    <a:cubicBezTo>
                      <a:pt x="7619" y="8"/>
                      <a:pt x="7424" y="0"/>
                      <a:pt x="7229"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5366578" y="2857328"/>
                <a:ext cx="29328" cy="23664"/>
              </a:xfrm>
              <a:custGeom>
                <a:avLst/>
                <a:gdLst/>
                <a:ahLst/>
                <a:cxnLst/>
                <a:rect l="l" t="t" r="r" b="b"/>
                <a:pathLst>
                  <a:path w="435" h="351" extrusionOk="0">
                    <a:moveTo>
                      <a:pt x="301" y="0"/>
                    </a:moveTo>
                    <a:cubicBezTo>
                      <a:pt x="281" y="0"/>
                      <a:pt x="260" y="6"/>
                      <a:pt x="239" y="19"/>
                    </a:cubicBezTo>
                    <a:cubicBezTo>
                      <a:pt x="200" y="42"/>
                      <a:pt x="177" y="73"/>
                      <a:pt x="146" y="96"/>
                    </a:cubicBezTo>
                    <a:cubicBezTo>
                      <a:pt x="108" y="111"/>
                      <a:pt x="77" y="142"/>
                      <a:pt x="62" y="173"/>
                    </a:cubicBezTo>
                    <a:cubicBezTo>
                      <a:pt x="1" y="219"/>
                      <a:pt x="39" y="303"/>
                      <a:pt x="100" y="326"/>
                    </a:cubicBezTo>
                    <a:cubicBezTo>
                      <a:pt x="125" y="343"/>
                      <a:pt x="154" y="350"/>
                      <a:pt x="183" y="350"/>
                    </a:cubicBezTo>
                    <a:cubicBezTo>
                      <a:pt x="290" y="350"/>
                      <a:pt x="411" y="254"/>
                      <a:pt x="423" y="157"/>
                    </a:cubicBezTo>
                    <a:cubicBezTo>
                      <a:pt x="435" y="79"/>
                      <a:pt x="376" y="0"/>
                      <a:pt x="301"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5359836" y="2889285"/>
                <a:ext cx="31350" cy="25957"/>
              </a:xfrm>
              <a:custGeom>
                <a:avLst/>
                <a:gdLst/>
                <a:ahLst/>
                <a:cxnLst/>
                <a:rect l="l" t="t" r="r" b="b"/>
                <a:pathLst>
                  <a:path w="465" h="385" extrusionOk="0">
                    <a:moveTo>
                      <a:pt x="355" y="0"/>
                    </a:moveTo>
                    <a:cubicBezTo>
                      <a:pt x="345" y="0"/>
                      <a:pt x="334" y="2"/>
                      <a:pt x="323" y="6"/>
                    </a:cubicBezTo>
                    <a:cubicBezTo>
                      <a:pt x="193" y="59"/>
                      <a:pt x="93" y="159"/>
                      <a:pt x="32" y="274"/>
                    </a:cubicBezTo>
                    <a:cubicBezTo>
                      <a:pt x="0" y="324"/>
                      <a:pt x="45" y="385"/>
                      <a:pt x="96" y="385"/>
                    </a:cubicBezTo>
                    <a:cubicBezTo>
                      <a:pt x="108" y="385"/>
                      <a:pt x="120" y="381"/>
                      <a:pt x="131" y="374"/>
                    </a:cubicBezTo>
                    <a:cubicBezTo>
                      <a:pt x="239" y="313"/>
                      <a:pt x="377" y="274"/>
                      <a:pt x="431" y="152"/>
                    </a:cubicBezTo>
                    <a:cubicBezTo>
                      <a:pt x="464" y="91"/>
                      <a:pt x="427" y="0"/>
                      <a:pt x="355"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0" name="Google Shape;2100;p41"/>
            <p:cNvSpPr txBox="1"/>
            <p:nvPr/>
          </p:nvSpPr>
          <p:spPr>
            <a:xfrm>
              <a:off x="3841972" y="1488563"/>
              <a:ext cx="1460100" cy="28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Fira Sans Extra Condensed Medium"/>
                  <a:ea typeface="Fira Sans Extra Condensed Medium"/>
                  <a:cs typeface="Fira Sans Extra Condensed Medium"/>
                  <a:sym typeface="Fira Sans Extra Condensed Medium"/>
                </a:rPr>
                <a:t>Thank You!</a:t>
              </a:r>
              <a:endParaRPr sz="3600" dirty="0">
                <a:solidFill>
                  <a:schemeClr val="lt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06">
          <a:extLst>
            <a:ext uri="{FF2B5EF4-FFF2-40B4-BE49-F238E27FC236}">
              <a16:creationId xmlns:a16="http://schemas.microsoft.com/office/drawing/2014/main" id="{23EB74BB-A6CF-250D-13DB-31EB709E61B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73B712B-0EFF-E7B7-0E61-C22FD0D671C1}"/>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Summary of Kubernetes and OpenShift Main Resource Types</a:t>
            </a:r>
            <a:br>
              <a:rPr lang="en-US" dirty="0"/>
            </a:br>
            <a:endParaRPr lang="en-US" dirty="0"/>
          </a:p>
        </p:txBody>
      </p:sp>
      <p:sp>
        <p:nvSpPr>
          <p:cNvPr id="3" name="TextBox 2">
            <a:extLst>
              <a:ext uri="{FF2B5EF4-FFF2-40B4-BE49-F238E27FC236}">
                <a16:creationId xmlns:a16="http://schemas.microsoft.com/office/drawing/2014/main" id="{72508A82-5A48-EC90-D8A5-8F72F924DD40}"/>
              </a:ext>
            </a:extLst>
          </p:cNvPr>
          <p:cNvSpPr txBox="1"/>
          <p:nvPr/>
        </p:nvSpPr>
        <p:spPr>
          <a:xfrm>
            <a:off x="547153" y="868802"/>
            <a:ext cx="8185497" cy="3108543"/>
          </a:xfrm>
          <a:prstGeom prst="rect">
            <a:avLst/>
          </a:prstGeom>
          <a:noFill/>
        </p:spPr>
        <p:txBody>
          <a:bodyPr wrap="square" rtlCol="0">
            <a:spAutoFit/>
          </a:bodyPr>
          <a:lstStyle/>
          <a:p>
            <a:pPr marL="228600" indent="-228600">
              <a:buFont typeface="Wingdings" pitchFamily="2" charset="2"/>
              <a:buChar char="q"/>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DeploymentConfig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(OpenShift-specific) Deprecated in favor of Deployment, but still available for managing pod deployment strategies.</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Routes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(OpenShift-specific) Provide DNS hostnames that the OpenShift router recognizes for routing traffic to applications.</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 Structure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Each Kubernetes resource has a spec (intended state) and status (current state). Kubernetes automatically works to align the status with the spec.</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Condition Resource Fields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Represent conditions of a resource like readiness, with fields for type, status, reason, message, and last transition time.</a:t>
            </a:r>
          </a:p>
          <a:p>
            <a:pPr marL="228600" indent="-22860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28600" indent="-22860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API Resource Fields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Common fields like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apiVersion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kind,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metadata.name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metadata.namespace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metadata.labels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that identify and describe the resource within Kubernetes.</a:t>
            </a:r>
          </a:p>
          <a:p>
            <a:pPr marL="228600" indent="-228600">
              <a:buFont typeface="+mj-lt"/>
              <a:buAutoNum type="arabicPeriod"/>
            </a:pPr>
            <a:endParaRPr lang="en-US" sz="1600" dirty="0">
              <a:solidFill>
                <a:srgbClr val="0E0E0E"/>
              </a:solidFill>
              <a:effectLst/>
              <a:latin typeface=".SF NS"/>
            </a:endParaRPr>
          </a:p>
          <a:p>
            <a:pPr marL="228600" indent="-228600">
              <a:buFont typeface="+mj-lt"/>
              <a:buAutoNum type="arabicPeriod"/>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846922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6464D69-F6ED-F889-8449-93C75108771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369C42C-7132-B69E-29F6-275BF20CBDC0}"/>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Assessing the Health of an OpenShift Cluster: Key Points</a:t>
            </a:r>
          </a:p>
        </p:txBody>
      </p:sp>
      <p:sp>
        <p:nvSpPr>
          <p:cNvPr id="3" name="TextBox 2">
            <a:extLst>
              <a:ext uri="{FF2B5EF4-FFF2-40B4-BE49-F238E27FC236}">
                <a16:creationId xmlns:a16="http://schemas.microsoft.com/office/drawing/2014/main" id="{7F7C44CB-D02D-8CAF-8575-8A60A3E503B2}"/>
              </a:ext>
            </a:extLst>
          </p:cNvPr>
          <p:cNvSpPr txBox="1"/>
          <p:nvPr/>
        </p:nvSpPr>
        <p:spPr>
          <a:xfrm>
            <a:off x="547153" y="868802"/>
            <a:ext cx="8185497" cy="2308324"/>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Operators in OpenShift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Operators automate tasks to maintain a healthy OpenShift cluster, managing services and integrating with Kubernetes APIs and tools like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kubectl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oc. They monitor applications, perform health checks, manage updates, and ensure the desired state of applications.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Control Plane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Most cluster functions are managed on the control plane through Operators, including networking and credential services.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Management Systems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There are two systems for managing Operators:</a:t>
            </a:r>
          </a:p>
          <a:p>
            <a:pPr marL="171450" indent="-17145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Cluster Version Operator (CVO)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Manages cluster-level functions and is responsible for default cluster operators.</a:t>
            </a:r>
          </a:p>
          <a:p>
            <a:pPr marL="171450" indent="-171450">
              <a:buFont typeface="Wingdings" pitchFamily="2" charset="2"/>
              <a:buChar char="q"/>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 typeface="Wingdings" pitchFamily="2" charset="2"/>
              <a:buChar char="q"/>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Querying Operators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Cluster operators have the Kubernetes kind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clusteroperators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you can use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clusteroperators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(with cluster-admin permissions) to list all operators and check their status.</a:t>
            </a:r>
          </a:p>
        </p:txBody>
      </p:sp>
    </p:spTree>
    <p:extLst>
      <p:ext uri="{BB962C8B-B14F-4D97-AF65-F5344CB8AC3E}">
        <p14:creationId xmlns:p14="http://schemas.microsoft.com/office/powerpoint/2010/main" val="144897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14B676F-B266-B088-9414-C7DA3DD100A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9E7E66C-B66E-B0E2-2E2D-A7848EA3B12A}"/>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Guided exercises: Command Line Interfaces</a:t>
            </a:r>
          </a:p>
        </p:txBody>
      </p:sp>
      <p:sp>
        <p:nvSpPr>
          <p:cNvPr id="3" name="TextBox 2">
            <a:extLst>
              <a:ext uri="{FF2B5EF4-FFF2-40B4-BE49-F238E27FC236}">
                <a16:creationId xmlns:a16="http://schemas.microsoft.com/office/drawing/2014/main" id="{5519B28B-A683-C49F-BF64-B7903F648897}"/>
              </a:ext>
            </a:extLst>
          </p:cNvPr>
          <p:cNvSpPr txBox="1"/>
          <p:nvPr/>
        </p:nvSpPr>
        <p:spPr>
          <a:xfrm>
            <a:off x="373420" y="4032375"/>
            <a:ext cx="8641319" cy="461665"/>
          </a:xfrm>
          <a:prstGeom prst="rect">
            <a:avLst/>
          </a:prstGeom>
          <a:noFill/>
        </p:spPr>
        <p:txBody>
          <a:bodyPr wrap="square" rtlCol="0">
            <a:spAutoFit/>
          </a:bodyPr>
          <a:lstStyle/>
          <a:p>
            <a:pPr algn="just"/>
            <a:r>
              <a:rPr lang="en-US" sz="1200" dirty="0">
                <a:effectLst/>
                <a:latin typeface="Roboto" panose="02000000000000000000" pitchFamily="2" charset="0"/>
                <a:ea typeface="Roboto" panose="02000000000000000000" pitchFamily="2" charset="0"/>
                <a:cs typeface="Roboto" panose="02000000000000000000" pitchFamily="2" charset="0"/>
              </a:rPr>
              <a:t>Get the OAuth token by using the OpenShift web console, navigate to </a:t>
            </a:r>
            <a:r>
              <a:rPr lang="en-US" sz="1200" b="1" dirty="0">
                <a:effectLst/>
                <a:latin typeface="Roboto" panose="02000000000000000000" pitchFamily="2" charset="0"/>
                <a:ea typeface="Roboto" panose="02000000000000000000" pitchFamily="2" charset="0"/>
                <a:cs typeface="Roboto" panose="02000000000000000000" pitchFamily="2" charset="0"/>
              </a:rPr>
              <a:t>Help</a:t>
            </a:r>
            <a:r>
              <a:rPr lang="en-US" sz="1200" dirty="0">
                <a:effectLst/>
                <a:latin typeface="Roboto" panose="02000000000000000000" pitchFamily="2" charset="0"/>
                <a:ea typeface="Roboto" panose="02000000000000000000" pitchFamily="2" charset="0"/>
                <a:cs typeface="Roboto" panose="02000000000000000000" pitchFamily="2" charset="0"/>
              </a:rPr>
              <a:t> → </a:t>
            </a:r>
            <a:r>
              <a:rPr lang="en-US" sz="1200" b="1" dirty="0">
                <a:effectLst/>
                <a:latin typeface="Roboto" panose="02000000000000000000" pitchFamily="2" charset="0"/>
                <a:ea typeface="Roboto" panose="02000000000000000000" pitchFamily="2" charset="0"/>
                <a:cs typeface="Roboto" panose="02000000000000000000" pitchFamily="2" charset="0"/>
              </a:rPr>
              <a:t>Command line tools</a:t>
            </a:r>
            <a:r>
              <a:rPr lang="en-US" sz="1200" dirty="0">
                <a:effectLst/>
                <a:latin typeface="Roboto" panose="02000000000000000000" pitchFamily="2" charset="0"/>
                <a:ea typeface="Roboto" panose="02000000000000000000" pitchFamily="2" charset="0"/>
                <a:cs typeface="Roboto" panose="02000000000000000000" pitchFamily="2" charset="0"/>
              </a:rPr>
              <a:t>. The </a:t>
            </a:r>
            <a:r>
              <a:rPr lang="en-US" sz="1200" b="1" dirty="0">
                <a:effectLst/>
                <a:latin typeface="Roboto" panose="02000000000000000000" pitchFamily="2" charset="0"/>
                <a:ea typeface="Roboto" panose="02000000000000000000" pitchFamily="2" charset="0"/>
                <a:cs typeface="Roboto" panose="02000000000000000000" pitchFamily="2" charset="0"/>
              </a:rPr>
              <a:t>Help</a:t>
            </a:r>
            <a:r>
              <a:rPr lang="en-US" sz="1200" dirty="0">
                <a:effectLst/>
                <a:latin typeface="Roboto" panose="02000000000000000000" pitchFamily="2" charset="0"/>
                <a:ea typeface="Roboto" panose="02000000000000000000" pitchFamily="2" charset="0"/>
                <a:cs typeface="Roboto" panose="02000000000000000000" pitchFamily="2" charset="0"/>
              </a:rPr>
              <a:t> menu is represented by a ? icon</a:t>
            </a:r>
            <a:endParaRPr lang="en-US" sz="1200" b="0" i="0" dirty="0">
              <a:solidFill>
                <a:srgbClr val="212529"/>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2" name="Picture 1" descr="A screenshot of a computer&#10;&#10;Description automatically generated">
            <a:extLst>
              <a:ext uri="{FF2B5EF4-FFF2-40B4-BE49-F238E27FC236}">
                <a16:creationId xmlns:a16="http://schemas.microsoft.com/office/drawing/2014/main" id="{D692FB16-8AC1-2854-4A19-ACE8AEAE6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334" y="916847"/>
            <a:ext cx="5105325" cy="2696250"/>
          </a:xfrm>
          <a:prstGeom prst="rect">
            <a:avLst/>
          </a:prstGeom>
        </p:spPr>
      </p:pic>
    </p:spTree>
    <p:extLst>
      <p:ext uri="{BB962C8B-B14F-4D97-AF65-F5344CB8AC3E}">
        <p14:creationId xmlns:p14="http://schemas.microsoft.com/office/powerpoint/2010/main" val="2111133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2865677-B4E0-CA6D-27BA-A9E0D569DF7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7B6F159-BEA4-1BFD-D711-24F35950F21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help</a:t>
            </a:r>
            <a:br>
              <a:rPr lang="en-US" dirty="0"/>
            </a:br>
            <a:endParaRPr lang="en-US" dirty="0"/>
          </a:p>
        </p:txBody>
      </p:sp>
      <p:pic>
        <p:nvPicPr>
          <p:cNvPr id="4" name="Picture 3" descr="A screen shot of a computer&#10;&#10;Description automatically generated">
            <a:extLst>
              <a:ext uri="{FF2B5EF4-FFF2-40B4-BE49-F238E27FC236}">
                <a16:creationId xmlns:a16="http://schemas.microsoft.com/office/drawing/2014/main" id="{6458526E-9F48-F410-4611-5CCB30168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588" y="1137423"/>
            <a:ext cx="7340634" cy="2317293"/>
          </a:xfrm>
          <a:prstGeom prst="rect">
            <a:avLst/>
          </a:prstGeom>
        </p:spPr>
      </p:pic>
      <p:sp>
        <p:nvSpPr>
          <p:cNvPr id="5" name="TextBox 4">
            <a:extLst>
              <a:ext uri="{FF2B5EF4-FFF2-40B4-BE49-F238E27FC236}">
                <a16:creationId xmlns:a16="http://schemas.microsoft.com/office/drawing/2014/main" id="{C4837731-F075-6491-0907-691E4F3A6C1A}"/>
              </a:ext>
            </a:extLst>
          </p:cNvPr>
          <p:cNvSpPr txBox="1"/>
          <p:nvPr/>
        </p:nvSpPr>
        <p:spPr>
          <a:xfrm>
            <a:off x="641516" y="3777286"/>
            <a:ext cx="7650320" cy="646331"/>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provides help and documentation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(OpenShift Client) command-line interface. It displays a list of commands and their descriptions. The pipe (|) is used to send the output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help command into the head command, which limits the output to the first few lines (typically the first 10). </a:t>
            </a:r>
          </a:p>
        </p:txBody>
      </p:sp>
    </p:spTree>
    <p:extLst>
      <p:ext uri="{BB962C8B-B14F-4D97-AF65-F5344CB8AC3E}">
        <p14:creationId xmlns:p14="http://schemas.microsoft.com/office/powerpoint/2010/main" val="658697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9964D7B-FD94-24E9-B15E-7EA1118E7E5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532596-E2C0-F528-B6EB-91091CDDC2E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a:t>
            </a:r>
            <a:r>
              <a:rPr lang="en-US" dirty="0" err="1"/>
              <a:t>oc</a:t>
            </a:r>
            <a:r>
              <a:rPr lang="en-US" dirty="0"/>
              <a:t> create</a:t>
            </a:r>
          </a:p>
        </p:txBody>
      </p:sp>
      <p:sp>
        <p:nvSpPr>
          <p:cNvPr id="5" name="TextBox 4">
            <a:extLst>
              <a:ext uri="{FF2B5EF4-FFF2-40B4-BE49-F238E27FC236}">
                <a16:creationId xmlns:a16="http://schemas.microsoft.com/office/drawing/2014/main" id="{D8688BF7-E807-C07E-ACDD-52BF6568E478}"/>
              </a:ext>
            </a:extLst>
          </p:cNvPr>
          <p:cNvSpPr txBox="1"/>
          <p:nvPr/>
        </p:nvSpPr>
        <p:spPr>
          <a:xfrm>
            <a:off x="483531" y="1302182"/>
            <a:ext cx="3786861" cy="1397931"/>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command is used to create resources in OpenShift, typically from files in JSON or YAML formats. </a:t>
            </a: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Commonly used for setting up resources like builds, jobs, and namespaces, it helps manage your OpenShift applications easily and efficiently.</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2" name="Picture 1" descr="A screenshot of a computer program&#10;&#10;Description automatically generated">
            <a:extLst>
              <a:ext uri="{FF2B5EF4-FFF2-40B4-BE49-F238E27FC236}">
                <a16:creationId xmlns:a16="http://schemas.microsoft.com/office/drawing/2014/main" id="{3FB25AE9-737B-F968-B743-BEE383596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235" y="1137423"/>
            <a:ext cx="3985944" cy="3035283"/>
          </a:xfrm>
          <a:prstGeom prst="rect">
            <a:avLst/>
          </a:prstGeom>
        </p:spPr>
      </p:pic>
    </p:spTree>
    <p:extLst>
      <p:ext uri="{BB962C8B-B14F-4D97-AF65-F5344CB8AC3E}">
        <p14:creationId xmlns:p14="http://schemas.microsoft.com/office/powerpoint/2010/main" val="16578447"/>
      </p:ext>
    </p:extLst>
  </p:cSld>
  <p:clrMapOvr>
    <a:masterClrMapping/>
  </p:clrMapOvr>
</p:sld>
</file>

<file path=ppt/theme/theme1.xml><?xml version="1.0" encoding="utf-8"?>
<a:theme xmlns:a="http://schemas.openxmlformats.org/drawingml/2006/main" name="Doodle Clouds Infographics by Slidesgo">
  <a:themeElements>
    <a:clrScheme name="Simple Light">
      <a:dk1>
        <a:srgbClr val="000000"/>
      </a:dk1>
      <a:lt1>
        <a:srgbClr val="FFFFFF"/>
      </a:lt1>
      <a:dk2>
        <a:srgbClr val="000000"/>
      </a:dk2>
      <a:lt2>
        <a:srgbClr val="B1B5BE"/>
      </a:lt2>
      <a:accent1>
        <a:srgbClr val="A480FF"/>
      </a:accent1>
      <a:accent2>
        <a:srgbClr val="2B04E8"/>
      </a:accent2>
      <a:accent3>
        <a:srgbClr val="8B09FF"/>
      </a:accent3>
      <a:accent4>
        <a:srgbClr val="3B75FF"/>
      </a:accent4>
      <a:accent5>
        <a:srgbClr val="684AFF"/>
      </a:accent5>
      <a:accent6>
        <a:srgbClr val="BEB1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717</TotalTime>
  <Words>3565</Words>
  <Application>Microsoft Macintosh PowerPoint</Application>
  <PresentationFormat>On-screen Show (16:9)</PresentationFormat>
  <Paragraphs>178</Paragraphs>
  <Slides>41</Slides>
  <Notes>41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.AppleSystemUIFontMonospaced</vt:lpstr>
      <vt:lpstr>Fira Sans Extra Condensed Medium</vt:lpstr>
      <vt:lpstr>Arial</vt:lpstr>
      <vt:lpstr>Roboto</vt:lpstr>
      <vt:lpstr>Fira Sans Extra Condensed SemiBold</vt:lpstr>
      <vt:lpstr>Wingdings</vt:lpstr>
      <vt:lpstr>.SF NS</vt:lpstr>
      <vt:lpstr>Doodle Clouds Infographics by Slidesgo</vt:lpstr>
      <vt:lpstr>2. Kubernetes and OpenShift Command-line Interfaces and APIs  </vt:lpstr>
      <vt:lpstr>Managing OpenShift Clusters: Web Console vs. Command-Line Tools </vt:lpstr>
      <vt:lpstr>Understanding User Authentication in OpenShift </vt:lpstr>
      <vt:lpstr>Summary of Kubernetes and OpenShift Main Resource Types </vt:lpstr>
      <vt:lpstr>Summary of Kubernetes and OpenShift Main Resource Types </vt:lpstr>
      <vt:lpstr>Assessing the Health of an OpenShift Cluster: Key Points</vt:lpstr>
      <vt:lpstr>Guided exercises: Command Line Interfaces</vt:lpstr>
      <vt:lpstr>Command: oc help </vt:lpstr>
      <vt:lpstr>Command: oc create</vt:lpstr>
      <vt:lpstr>Command: oc version, oc cluster-info</vt:lpstr>
      <vt:lpstr>Command: oc api-resources</vt:lpstr>
      <vt:lpstr>Command: oc get clusteroperator</vt:lpstr>
      <vt:lpstr>Command: oc getpods, oc get nodes</vt:lpstr>
      <vt:lpstr>Command: oc status</vt:lpstr>
      <vt:lpstr>Command: oc api-resources</vt:lpstr>
      <vt:lpstr>Command: oc api-resources</vt:lpstr>
      <vt:lpstr>Command: oc api-resources –api-group ‘’</vt:lpstr>
      <vt:lpstr>Command: oc explain pods</vt:lpstr>
      <vt:lpstr>Command: oc describe pod </vt:lpstr>
      <vt:lpstr>Command: oc api-resources --api-group apps </vt:lpstr>
      <vt:lpstr>Command: oc explain deployments</vt:lpstr>
      <vt:lpstr>Command: oc get deploy</vt:lpstr>
      <vt:lpstr>Command: oc describe deployment/myapp</vt:lpstr>
      <vt:lpstr>Command: oc api-resources –api-group …</vt:lpstr>
      <vt:lpstr>Command: oc describe project cli-resources</vt:lpstr>
      <vt:lpstr>Command: oc get-o json project/cli</vt:lpstr>
      <vt:lpstr>Command: oc get pods, oc get login</vt:lpstr>
      <vt:lpstr>Command: oc get –n openshift-etcd etcd-master01—o json | jq . status.conditions</vt:lpstr>
      <vt:lpstr>Command: oc get clusteroperators</vt:lpstr>
      <vt:lpstr>Command: oc describe clusteroperators openshift-apiserver</vt:lpstr>
      <vt:lpstr>Command: oc adm top pods –A --sum</vt:lpstr>
      <vt:lpstr>Command: oc get pods, oc adm top pods</vt:lpstr>
      <vt:lpstr>Command: oc get all -n openshift-monitoring --show-kind</vt:lpstr>
      <vt:lpstr>Command: oc logs alertmanager-main-0 -n openshift-monitoring</vt:lpstr>
      <vt:lpstr>Command: oc get events -n openshift-image-registry</vt:lpstr>
      <vt:lpstr>Command: oc get node master01 -o jsonpath='{.status.allocatable.cpu}{"\n"}Capacity: {.status.capacity.cpu}{"\n"}'</vt:lpstr>
      <vt:lpstr>Command: oc adm node-logs master01 -u kubelet --tail 2</vt:lpstr>
      <vt:lpstr>Command: oc debug node/master01</vt:lpstr>
      <vt:lpstr>Command: oc adm must-gather --dest-dir /home/student/must-gather</vt:lpstr>
      <vt:lpstr>Command: oc adm inspect clusteroperator/kube-apiserver --dest-dir /home/student/inspect --since 5m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Disha Negi</cp:lastModifiedBy>
  <cp:revision>9</cp:revision>
  <dcterms:modified xsi:type="dcterms:W3CDTF">2024-09-10T13:18:39Z</dcterms:modified>
</cp:coreProperties>
</file>